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9144000" cy="5143500" type="screen16x9"/>
  <p:notesSz cx="6858000" cy="9144000"/>
  <p:embeddedFontLst>
    <p:embeddedFont>
      <p:font typeface="Playfair Display"/>
      <p:regular r:id="rId75"/>
      <p:bold r:id="rId76"/>
      <p:italic r:id="rId77"/>
      <p:boldItalic r:id="rId78"/>
    </p:embeddedFont>
    <p:embeddedFont>
      <p:font typeface="Lato"/>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35"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203202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andylindquist/how-confirmation-bias-is-ruining-your-life-and-how-to-fix-it-10620444f3c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warosu.org/sci/thread/777204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dotrichanchordotcom.wordpress.com/2016/05/23/outlier-detection-an-overview-and-applicati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imeanddate.com/tim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lynda.com/User-Experience-tutorials/UX-Research-Methods-Card-Sorting/546776-2.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horest.com/gb/blog/salon-survey-one-effective-ways-find-clients-wan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bajacallcenters.com/about/news/things-quality-assurance-should-do.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arketeer.kapost.com/6-different-types-of-buyer-journey-map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versionxl.com/blog/customer-journey-map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webpresencesolutions.net/small-business-website-usability-4-things-you-should-kno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andologic.com/publishers/trade-publishers/5-reasons-online-audience-engagement-important-everyo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123rf.com/photo_27709273_stock-vector-flat-design-modern-vector-illustration-concept-of-the-website-traffic-conversion-growth-webpage-sear.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anada.ca/en/privy-council/campaigns/mandate-tracker-results-canadians.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canada.ca/en.htm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ragan.com/14-kpis-that-pr-pros-should-be-track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elshimy.com/presentations_all/2018_CanUX_DE.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kisspng.com/png-question-mark-red-clip-art-big-question-mark-58993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nngroup.com/articles/why-you-only-need-to-test-with-5-us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uxbooth.com/articles/the-art-of-guerrilla-usability-testin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speckyboy.com/web-mobile-wireframe-sketch-example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log.ipleaders.in/indian-evidence-act-nutshel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edgeup.asus.com/2015/build-a-pc-checklist/"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salesforce.com/hub/analytics/why-data-strategy-is-critica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cmo.com.au/article/586510/why-customer-centricity-about-predicting-customer-lifetime-valu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xplanet.org/the-essential-toolbox-of-ux-testing-methods-6e8e564768c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O94kYyzqvTc&amp;feature=youtu.b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ada.ca/en/treasury-board-secretariat/services/management-accountability-framework.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canada.ca/en/treasury-board-secretariat/services/government-communications/canada-content-style-guide.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www.hemingwayapp.co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esearchgate.net/figure/Rubin-2008-Five-step-evidence-based-practice-decision-making-model_fig1_27559400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canada.ca/en/privy-council/services/blueprint-2020/beyond-2020.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cfe.org.uk/expertise/behavioural_insight_researc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mandegar.info/?l=QUT++Behavioural+economics+psychological+insights+into"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alamy.com/stock-photo/smoke-test-tube.html?page=3"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cio.com/article/3142322/how-it-leaders-can-define-and-drive-it-innovation.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pub/e/325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001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85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3205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latin typeface="Lato"/>
                <a:ea typeface="Lato"/>
                <a:cs typeface="Lato"/>
                <a:sym typeface="Lato"/>
              </a:rPr>
              <a:t>Hypothetical: A study that says Coca-Cola will make you live to 150 years old, is most likely not reliable, especially if the study was conducted by a company owned or funded by Coca Cola. The study is almost certainly biased.</a:t>
            </a:r>
            <a:endParaRPr sz="1200">
              <a:latin typeface="Lato"/>
              <a:ea typeface="Lato"/>
              <a:cs typeface="Lato"/>
              <a:sym typeface="Lato"/>
            </a:endParaRPr>
          </a:p>
          <a:p>
            <a:pPr marL="0" lvl="0" indent="0" algn="l" rtl="0">
              <a:lnSpc>
                <a:spcPct val="115000"/>
              </a:lnSpc>
              <a:spcBef>
                <a:spcPts val="1600"/>
              </a:spcBef>
              <a:spcAft>
                <a:spcPts val="0"/>
              </a:spcAft>
              <a:buSzPts val="1100"/>
              <a:buNone/>
            </a:pPr>
            <a:r>
              <a:rPr lang="en" sz="1200" b="1">
                <a:latin typeface="Lato"/>
                <a:ea typeface="Lato"/>
                <a:cs typeface="Lato"/>
                <a:sym typeface="Lato"/>
              </a:rPr>
              <a:t>Image Credit: </a:t>
            </a:r>
            <a:r>
              <a:rPr lang="en" sz="1200" b="1" u="sng">
                <a:solidFill>
                  <a:schemeClr val="hlink"/>
                </a:solidFill>
                <a:latin typeface="Lato"/>
                <a:ea typeface="Lato"/>
                <a:cs typeface="Lato"/>
                <a:sym typeface="Lato"/>
                <a:hlinkClick r:id="rId3"/>
              </a:rPr>
              <a:t>https://medium.com/@andylindquist/how-confirmation-bias-is-ruining-your-life-and-how-to-fix-it-10620444f3c3</a:t>
            </a:r>
            <a:endParaRPr sz="1200" b="1">
              <a:latin typeface="Lato"/>
              <a:ea typeface="Lato"/>
              <a:cs typeface="Lato"/>
              <a:sym typeface="Lato"/>
            </a:endParaRPr>
          </a:p>
          <a:p>
            <a:pPr marL="0" lvl="0" indent="0" algn="l" rtl="0">
              <a:lnSpc>
                <a:spcPct val="115000"/>
              </a:lnSpc>
              <a:spcBef>
                <a:spcPts val="1600"/>
              </a:spcBef>
              <a:spcAft>
                <a:spcPts val="0"/>
              </a:spcAft>
              <a:buSzPts val="1100"/>
              <a:buNone/>
            </a:pPr>
            <a:r>
              <a:rPr lang="en" sz="1200">
                <a:latin typeface="Lato"/>
                <a:ea typeface="Lato"/>
                <a:cs typeface="Lato"/>
                <a:sym typeface="Lato"/>
              </a:rPr>
              <a:t>When your measurement process systematically over- or under- emphasizes the value of a population parameter, the result is biased statistics.</a:t>
            </a:r>
            <a:endParaRPr/>
          </a:p>
          <a:p>
            <a:pPr marL="0" lvl="0" indent="0" algn="l" rtl="0">
              <a:lnSpc>
                <a:spcPct val="115000"/>
              </a:lnSpc>
              <a:spcBef>
                <a:spcPts val="1600"/>
              </a:spcBef>
              <a:spcAft>
                <a:spcPts val="0"/>
              </a:spcAft>
              <a:buSzPts val="1100"/>
              <a:buNone/>
            </a:pPr>
            <a:r>
              <a:rPr lang="en"/>
              <a:t>Your sources should be free of bias.</a:t>
            </a:r>
            <a:endParaRPr/>
          </a:p>
          <a:p>
            <a:pPr marL="0" lvl="0" indent="0" algn="l" rtl="0">
              <a:lnSpc>
                <a:spcPct val="100000"/>
              </a:lnSpc>
              <a:spcBef>
                <a:spcPts val="1600"/>
              </a:spcBef>
              <a:spcAft>
                <a:spcPts val="0"/>
              </a:spcAft>
              <a:buSzPts val="1100"/>
              <a:buNone/>
            </a:pPr>
            <a:endParaRPr/>
          </a:p>
          <a:p>
            <a:pPr marL="0" lvl="0" indent="0" algn="l" rtl="0">
              <a:lnSpc>
                <a:spcPct val="100000"/>
              </a:lnSpc>
              <a:spcBef>
                <a:spcPts val="0"/>
              </a:spcBef>
              <a:spcAft>
                <a:spcPts val="0"/>
              </a:spcAft>
              <a:buSzPts val="1100"/>
              <a:buNone/>
            </a:pPr>
            <a:r>
              <a:rPr lang="en"/>
              <a:t>Statistical bias occurs when stats are calculated such that they are systematically different than the population parameter being estimated.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Recognize when your stats have been impacted by bias.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Potential forms of bias:</a:t>
            </a:r>
            <a:endParaRPr/>
          </a:p>
          <a:p>
            <a:pPr marL="0" lvl="0" indent="0" algn="l" rtl="0">
              <a:lnSpc>
                <a:spcPct val="100000"/>
              </a:lnSpc>
              <a:spcBef>
                <a:spcPts val="0"/>
              </a:spcBef>
              <a:spcAft>
                <a:spcPts val="0"/>
              </a:spcAft>
              <a:buSzPts val="1100"/>
              <a:buNone/>
            </a:pPr>
            <a:r>
              <a:rPr lang="en"/>
              <a:t>	-selection bias</a:t>
            </a:r>
            <a:endParaRPr/>
          </a:p>
          <a:p>
            <a:pPr marL="0" lvl="0" indent="0" algn="l" rtl="0">
              <a:lnSpc>
                <a:spcPct val="100000"/>
              </a:lnSpc>
              <a:spcBef>
                <a:spcPts val="0"/>
              </a:spcBef>
              <a:spcAft>
                <a:spcPts val="0"/>
              </a:spcAft>
              <a:buSzPts val="1100"/>
              <a:buNone/>
            </a:pPr>
            <a:r>
              <a:rPr lang="en"/>
              <a:t>	-omitted variable bias</a:t>
            </a:r>
            <a:endParaRPr/>
          </a:p>
          <a:p>
            <a:pPr marL="0" lvl="0" indent="0" algn="l" rtl="0">
              <a:lnSpc>
                <a:spcPct val="100000"/>
              </a:lnSpc>
              <a:spcBef>
                <a:spcPts val="0"/>
              </a:spcBef>
              <a:spcAft>
                <a:spcPts val="0"/>
              </a:spcAft>
              <a:buSzPts val="1100"/>
              <a:buNone/>
            </a:pPr>
            <a:r>
              <a:rPr lang="en"/>
              <a:t>	-funding bias</a:t>
            </a:r>
            <a:endParaRPr/>
          </a:p>
          <a:p>
            <a:pPr marL="0" lvl="0" indent="0" algn="l" rtl="0">
              <a:lnSpc>
                <a:spcPct val="100000"/>
              </a:lnSpc>
              <a:spcBef>
                <a:spcPts val="0"/>
              </a:spcBef>
              <a:spcAft>
                <a:spcPts val="0"/>
              </a:spcAft>
              <a:buSzPts val="1100"/>
              <a:buNone/>
            </a:pPr>
            <a:r>
              <a:rPr lang="en"/>
              <a:t>	-reporting bias</a:t>
            </a:r>
            <a:endParaRPr/>
          </a:p>
          <a:p>
            <a:pPr marL="0" lvl="0" indent="0" algn="l" rtl="0">
              <a:lnSpc>
                <a:spcPct val="100000"/>
              </a:lnSpc>
              <a:spcBef>
                <a:spcPts val="0"/>
              </a:spcBef>
              <a:spcAft>
                <a:spcPts val="0"/>
              </a:spcAft>
              <a:buSzPts val="1100"/>
              <a:buNone/>
            </a:pPr>
            <a:r>
              <a:rPr lang="en"/>
              <a:t>	-exclusion bias</a:t>
            </a:r>
            <a:endParaRPr/>
          </a:p>
        </p:txBody>
      </p:sp>
    </p:spTree>
    <p:extLst>
      <p:ext uri="{BB962C8B-B14F-4D97-AF65-F5344CB8AC3E}">
        <p14:creationId xmlns:p14="http://schemas.microsoft.com/office/powerpoint/2010/main" val="370789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#2: </a:t>
            </a:r>
            <a:r>
              <a:rPr lang="en" b="1" u="sng">
                <a:solidFill>
                  <a:schemeClr val="hlink"/>
                </a:solidFill>
                <a:hlinkClick r:id="rId3"/>
              </a:rPr>
              <a:t>https://i.warosu.org/sci/thread/7772046</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Correlation does not equal causation:</a:t>
            </a:r>
            <a:endParaRPr b="1"/>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 sz="1200"/>
              <a:t>Consider the</a:t>
            </a:r>
            <a:r>
              <a:rPr lang="en" sz="1200">
                <a:solidFill>
                  <a:schemeClr val="dk2"/>
                </a:solidFill>
              </a:rPr>
              <a:t> </a:t>
            </a:r>
            <a:r>
              <a:rPr lang="en" sz="1200" b="1">
                <a:solidFill>
                  <a:schemeClr val="accent5"/>
                </a:solidFill>
              </a:rPr>
              <a:t>null hypothesis</a:t>
            </a:r>
            <a:endParaRPr sz="1200" b="1">
              <a:solidFill>
                <a:schemeClr val="accent5"/>
              </a:solidFill>
            </a:endParaRPr>
          </a:p>
          <a:p>
            <a:pPr marL="0" lvl="0" indent="0" algn="l" rtl="0">
              <a:lnSpc>
                <a:spcPct val="115000"/>
              </a:lnSpc>
              <a:spcBef>
                <a:spcPts val="0"/>
              </a:spcBef>
              <a:spcAft>
                <a:spcPts val="0"/>
              </a:spcAft>
              <a:buSzPts val="1100"/>
              <a:buNone/>
            </a:pPr>
            <a:r>
              <a:rPr lang="en"/>
              <a:t>The</a:t>
            </a:r>
            <a:r>
              <a:rPr lang="en" b="1"/>
              <a:t> </a:t>
            </a:r>
            <a:r>
              <a:rPr lang="en" b="1">
                <a:solidFill>
                  <a:srgbClr val="4A86E8"/>
                </a:solidFill>
              </a:rPr>
              <a:t>null hypothesis</a:t>
            </a:r>
            <a:r>
              <a:rPr lang="en" b="1"/>
              <a:t> </a:t>
            </a:r>
            <a:r>
              <a:rPr lang="en"/>
              <a:t>is useful when considering whether or not two groups differ statistically. It hypothesizes that the two groups are identical. Assume the groups are identical and ask whether collecting samples with large differences is likely or unlikely</a:t>
            </a:r>
            <a:endParaRPr/>
          </a:p>
          <a:p>
            <a:pPr marL="0" lvl="0" indent="0" algn="l" rtl="0">
              <a:lnSpc>
                <a:spcPct val="115000"/>
              </a:lnSpc>
              <a:spcBef>
                <a:spcPts val="1600"/>
              </a:spcBef>
              <a:spcAft>
                <a:spcPts val="0"/>
              </a:spcAft>
              <a:buSzPts val="1100"/>
              <a:buNone/>
            </a:pPr>
            <a:r>
              <a:rPr lang="en"/>
              <a:t>Both ice cream sales and shark attacks increase in months when the weather is hot and sunny, but that does not imply that either is caused by the other. In this case they are each caused by a third factor, which is the good weather causing more people to swim at the beach or buy ice cream to cool off. </a:t>
            </a:r>
            <a:endParaRPr/>
          </a:p>
          <a:p>
            <a:pPr marL="0" lvl="0" indent="0" algn="l" rtl="0">
              <a:lnSpc>
                <a:spcPct val="100000"/>
              </a:lnSpc>
              <a:spcBef>
                <a:spcPts val="1600"/>
              </a:spcBef>
              <a:spcAft>
                <a:spcPts val="0"/>
              </a:spcAft>
              <a:buSzPts val="1100"/>
              <a:buNone/>
            </a:pPr>
            <a:endParaRPr b="1"/>
          </a:p>
          <a:p>
            <a:pPr marL="0" lvl="0" indent="0" algn="l" rtl="0">
              <a:lnSpc>
                <a:spcPct val="100000"/>
              </a:lnSpc>
              <a:spcBef>
                <a:spcPts val="0"/>
              </a:spcBef>
              <a:spcAft>
                <a:spcPts val="0"/>
              </a:spcAft>
              <a:buSzPts val="1100"/>
              <a:buNone/>
            </a:pPr>
            <a:endParaRPr/>
          </a:p>
          <a:p>
            <a:pPr marL="0" lvl="0" indent="0" algn="l" rtl="0">
              <a:lnSpc>
                <a:spcPct val="115000"/>
              </a:lnSpc>
              <a:spcBef>
                <a:spcPts val="0"/>
              </a:spcBef>
              <a:spcAft>
                <a:spcPts val="1600"/>
              </a:spcAft>
              <a:buSzPts val="1100"/>
              <a:buNone/>
            </a:pPr>
            <a:endParaRPr sz="1200" b="1">
              <a:solidFill>
                <a:schemeClr val="accent5"/>
              </a:solidFill>
              <a:latin typeface="Lato"/>
              <a:ea typeface="Lato"/>
              <a:cs typeface="Lato"/>
              <a:sym typeface="Lato"/>
            </a:endParaRPr>
          </a:p>
        </p:txBody>
      </p:sp>
    </p:spTree>
    <p:extLst>
      <p:ext uri="{BB962C8B-B14F-4D97-AF65-F5344CB8AC3E}">
        <p14:creationId xmlns:p14="http://schemas.microsoft.com/office/powerpoint/2010/main" val="1638495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https://blogdotrichanchordotcom.wordpress.com/2016/05/23/outlier-detection-an-overview-and-applications/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Related to Statistical Accuracy.</a:t>
            </a:r>
            <a:endParaRPr/>
          </a:p>
        </p:txBody>
      </p:sp>
    </p:spTree>
    <p:extLst>
      <p:ext uri="{BB962C8B-B14F-4D97-AF65-F5344CB8AC3E}">
        <p14:creationId xmlns:p14="http://schemas.microsoft.com/office/powerpoint/2010/main" val="2742780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#1: </a:t>
            </a:r>
            <a:r>
              <a:rPr lang="en" b="1" u="sng">
                <a:solidFill>
                  <a:schemeClr val="hlink"/>
                </a:solidFill>
                <a:hlinkClick r:id="rId3"/>
              </a:rPr>
              <a:t>https://www.timeanddate.com/timer/</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#2: </a:t>
            </a:r>
            <a:r>
              <a:rPr lang="en" b="1" u="sng">
                <a:solidFill>
                  <a:schemeClr val="hlink"/>
                </a:solidFill>
                <a:hlinkClick r:id="rId4"/>
              </a:rPr>
              <a:t>https://www.lynda.com/User-Experience-tutorials/UX-Research-Methods-Card-Sorting/546776-2.html</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447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01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longer session limit, or no session limit, allows for the possibility that a user has left the site open and has been working in a seperate tab, or walked away from their computer. This could result in an outlier that skews data.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shorter session limit might not account for the rare case of a user who spend lots of time (more than 30 minutes) reading or using a single page without triggering any events.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Further Eliminated Example: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session duration is recorded from the first event triggered until the last event triggered.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a user simply closes the browser, leaving the page without triggering an event, the session duration will not account for the time spent on the site after the last event was triggered.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8910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847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98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3619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Active Data:</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Often takes the form of organization initiated research.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Any information you directly ask for.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Eg.:</a:t>
            </a:r>
            <a:endParaRPr/>
          </a:p>
          <a:p>
            <a:pPr marL="0" lvl="0" indent="0" algn="l" rtl="0">
              <a:lnSpc>
                <a:spcPct val="100000"/>
              </a:lnSpc>
              <a:spcBef>
                <a:spcPts val="0"/>
              </a:spcBef>
              <a:spcAft>
                <a:spcPts val="0"/>
              </a:spcAft>
              <a:buSzPts val="1100"/>
              <a:buNone/>
            </a:pPr>
            <a:r>
              <a:rPr lang="en"/>
              <a:t> </a:t>
            </a:r>
            <a:endParaRPr/>
          </a:p>
          <a:p>
            <a:pPr marL="457200" lvl="0" indent="-298450" algn="l" rtl="0">
              <a:lnSpc>
                <a:spcPct val="100000"/>
              </a:lnSpc>
              <a:spcBef>
                <a:spcPts val="0"/>
              </a:spcBef>
              <a:spcAft>
                <a:spcPts val="0"/>
              </a:spcAft>
              <a:buSzPts val="1100"/>
              <a:buChar char="-"/>
            </a:pPr>
            <a:r>
              <a:rPr lang="en"/>
              <a:t>Name</a:t>
            </a:r>
            <a:endParaRPr/>
          </a:p>
          <a:p>
            <a:pPr marL="457200" lvl="0" indent="-298450" algn="l" rtl="0">
              <a:lnSpc>
                <a:spcPct val="100000"/>
              </a:lnSpc>
              <a:spcBef>
                <a:spcPts val="0"/>
              </a:spcBef>
              <a:spcAft>
                <a:spcPts val="0"/>
              </a:spcAft>
              <a:buSzPts val="1100"/>
              <a:buChar char="-"/>
            </a:pPr>
            <a:r>
              <a:rPr lang="en"/>
              <a:t>Address </a:t>
            </a:r>
            <a:endParaRPr/>
          </a:p>
          <a:p>
            <a:pPr marL="457200" lvl="0" indent="-298450" algn="l" rtl="0">
              <a:lnSpc>
                <a:spcPct val="100000"/>
              </a:lnSpc>
              <a:spcBef>
                <a:spcPts val="0"/>
              </a:spcBef>
              <a:spcAft>
                <a:spcPts val="0"/>
              </a:spcAft>
              <a:buSzPts val="1100"/>
              <a:buChar char="-"/>
            </a:pPr>
            <a:r>
              <a:rPr lang="en"/>
              <a:t>Preferences</a:t>
            </a:r>
            <a:endParaRPr/>
          </a:p>
          <a:p>
            <a:pPr marL="457200" lvl="0" indent="-298450" algn="l" rtl="0">
              <a:lnSpc>
                <a:spcPct val="100000"/>
              </a:lnSpc>
              <a:spcBef>
                <a:spcPts val="0"/>
              </a:spcBef>
              <a:spcAft>
                <a:spcPts val="0"/>
              </a:spcAft>
              <a:buSzPts val="1100"/>
              <a:buChar char="-"/>
            </a:pPr>
            <a:r>
              <a:rPr lang="en"/>
              <a:t>Etc.,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Tends to be qualitative.</a:t>
            </a:r>
            <a:endParaRPr/>
          </a:p>
          <a:p>
            <a:pPr marL="0" lvl="0" indent="0" algn="l" rtl="0">
              <a:lnSpc>
                <a:spcPct val="100000"/>
              </a:lnSpc>
              <a:spcBef>
                <a:spcPts val="0"/>
              </a:spcBef>
              <a:spcAft>
                <a:spcPts val="0"/>
              </a:spcAft>
              <a:buSzPts val="1100"/>
              <a:buNone/>
            </a:pPr>
            <a:r>
              <a:rPr lang="en" b="1"/>
              <a:t>	</a:t>
            </a:r>
            <a:endParaRPr b="1"/>
          </a:p>
          <a:p>
            <a:pPr marL="0" lvl="0" indent="0" algn="l" rtl="0">
              <a:lnSpc>
                <a:spcPct val="100000"/>
              </a:lnSpc>
              <a:spcBef>
                <a:spcPts val="0"/>
              </a:spcBef>
              <a:spcAft>
                <a:spcPts val="0"/>
              </a:spcAft>
              <a:buSzPts val="1100"/>
              <a:buNone/>
            </a:pPr>
            <a:r>
              <a:rPr lang="en" b="1"/>
              <a:t>Passive Data:</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a:t>Tends to be collected via automated collection points.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Collected without being asked for directly.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Eg.:</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Timestamps</a:t>
            </a:r>
            <a:endParaRPr/>
          </a:p>
          <a:p>
            <a:pPr marL="457200" lvl="0" indent="-298450" algn="l" rtl="0">
              <a:lnSpc>
                <a:spcPct val="100000"/>
              </a:lnSpc>
              <a:spcBef>
                <a:spcPts val="0"/>
              </a:spcBef>
              <a:spcAft>
                <a:spcPts val="0"/>
              </a:spcAft>
              <a:buSzPts val="1100"/>
              <a:buChar char="-"/>
            </a:pPr>
            <a:r>
              <a:rPr lang="en"/>
              <a:t>Browser info</a:t>
            </a:r>
            <a:endParaRPr/>
          </a:p>
          <a:p>
            <a:pPr marL="457200" lvl="0" indent="-298450" algn="l" rtl="0">
              <a:lnSpc>
                <a:spcPct val="100000"/>
              </a:lnSpc>
              <a:spcBef>
                <a:spcPts val="0"/>
              </a:spcBef>
              <a:spcAft>
                <a:spcPts val="0"/>
              </a:spcAft>
              <a:buSzPts val="1100"/>
              <a:buChar char="-"/>
            </a:pPr>
            <a:r>
              <a:rPr lang="en"/>
              <a:t>Default language</a:t>
            </a:r>
            <a:endParaRPr/>
          </a:p>
          <a:p>
            <a:pPr marL="457200" lvl="0" indent="-298450" algn="l" rtl="0">
              <a:lnSpc>
                <a:spcPct val="100000"/>
              </a:lnSpc>
              <a:spcBef>
                <a:spcPts val="0"/>
              </a:spcBef>
              <a:spcAft>
                <a:spcPts val="0"/>
              </a:spcAft>
              <a:buSzPts val="1100"/>
              <a:buChar char="-"/>
            </a:pPr>
            <a:r>
              <a:rPr lang="en"/>
              <a:t>User’s device </a:t>
            </a:r>
            <a:endParaRPr/>
          </a:p>
          <a:p>
            <a:pPr marL="457200" lvl="0" indent="-298450" algn="l" rtl="0">
              <a:lnSpc>
                <a:spcPct val="100000"/>
              </a:lnSpc>
              <a:spcBef>
                <a:spcPts val="0"/>
              </a:spcBef>
              <a:spcAft>
                <a:spcPts val="0"/>
              </a:spcAft>
              <a:buSzPts val="1100"/>
              <a:buChar char="-"/>
            </a:pPr>
            <a:r>
              <a:rPr lang="en"/>
              <a:t>Etc.,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Tends to be more quantitative</a:t>
            </a:r>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250735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Credit: </a:t>
            </a:r>
            <a:r>
              <a:rPr lang="en" u="sng">
                <a:solidFill>
                  <a:schemeClr val="hlink"/>
                </a:solidFill>
                <a:hlinkClick r:id="rId3"/>
              </a:rPr>
              <a:t>https://www.phorest.com/gb/blog/salon-survey-one-effective-ways-find-clients-want/</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586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https://www.bajacallcenters.com/about/news/things-quality-assurance-should-do.html</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call center is an often overlook example of passive data.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(Example of active data to be added still)</a:t>
            </a:r>
            <a:endParaRPr/>
          </a:p>
        </p:txBody>
      </p:sp>
    </p:spTree>
    <p:extLst>
      <p:ext uri="{BB962C8B-B14F-4D97-AF65-F5344CB8AC3E}">
        <p14:creationId xmlns:p14="http://schemas.microsoft.com/office/powerpoint/2010/main" val="924215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https://marketeer.kapost.com/6-different-types-of-buyer-journey-maps/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sz="1200">
                <a:latin typeface="Lato"/>
                <a:ea typeface="Lato"/>
                <a:cs typeface="Lato"/>
                <a:sym typeface="Lato"/>
              </a:rPr>
              <a:t>Generally speaking, a touchpoint is any way a person interacts with a business or organization.</a:t>
            </a:r>
            <a:endParaRPr sz="1200">
              <a:latin typeface="Lato"/>
              <a:ea typeface="Lato"/>
              <a:cs typeface="Lato"/>
              <a:sym typeface="Lato"/>
            </a:endParaRPr>
          </a:p>
          <a:p>
            <a:pPr marL="0" lvl="0" indent="0" algn="l" rtl="0">
              <a:lnSpc>
                <a:spcPct val="100000"/>
              </a:lnSpc>
              <a:spcBef>
                <a:spcPts val="0"/>
              </a:spcBef>
              <a:spcAft>
                <a:spcPts val="0"/>
              </a:spcAft>
              <a:buSzPts val="1100"/>
              <a:buNone/>
            </a:pPr>
            <a:endParaRPr sz="1200">
              <a:latin typeface="Lato"/>
              <a:ea typeface="Lato"/>
              <a:cs typeface="Lato"/>
              <a:sym typeface="Lato"/>
            </a:endParaRPr>
          </a:p>
          <a:p>
            <a:pPr marL="0" lvl="0" indent="0" algn="l" rtl="0">
              <a:lnSpc>
                <a:spcPct val="100000"/>
              </a:lnSpc>
              <a:spcBef>
                <a:spcPts val="0"/>
              </a:spcBef>
              <a:spcAft>
                <a:spcPts val="0"/>
              </a:spcAft>
              <a:buSzPts val="1100"/>
              <a:buNone/>
            </a:pPr>
            <a:r>
              <a:rPr lang="en"/>
              <a:t>Broad example of both physical and digital touchpoints along a journey.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More illustrative than specific.</a:t>
            </a:r>
            <a:endParaRPr/>
          </a:p>
        </p:txBody>
      </p:sp>
    </p:spTree>
    <p:extLst>
      <p:ext uri="{BB962C8B-B14F-4D97-AF65-F5344CB8AC3E}">
        <p14:creationId xmlns:p14="http://schemas.microsoft.com/office/powerpoint/2010/main" val="221274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Reminder: </a:t>
            </a:r>
            <a:r>
              <a:rPr lang="en"/>
              <a:t>the audience will have recently done a journey-mapping class and will be familiar with this concept</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https://conversionxl.com/blog/customer-journey-maps/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Specific example of journeymap, identifying several touchpoints.</a:t>
            </a:r>
            <a:endParaRPr/>
          </a:p>
        </p:txBody>
      </p:sp>
    </p:spTree>
    <p:extLst>
      <p:ext uri="{BB962C8B-B14F-4D97-AF65-F5344CB8AC3E}">
        <p14:creationId xmlns:p14="http://schemas.microsoft.com/office/powerpoint/2010/main" val="3895963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brief selection of a vast amount of metrics and types of data you may be interested in collecting.</a:t>
            </a:r>
            <a:endParaRPr/>
          </a:p>
        </p:txBody>
      </p:sp>
    </p:spTree>
    <p:extLst>
      <p:ext uri="{BB962C8B-B14F-4D97-AF65-F5344CB8AC3E}">
        <p14:creationId xmlns:p14="http://schemas.microsoft.com/office/powerpoint/2010/main" val="3563671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https://www.webpresencesolutions.net/small-business-website-usability-4-things-you-should-know/</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046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https://www.pandologic.com/publishers/trade-publishers/5-reasons-online-audience-engagement-important-everyone/</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9979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https://www.123rf.com/photo_27709273_stock-vector-flat-design-modern-vector-illustration-concept-of-the-website-traffic-conversion-growth-webpage-sear.html</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44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41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8596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Section 3: Header</a:t>
            </a:r>
            <a:endParaRPr b="1"/>
          </a:p>
        </p:txBody>
      </p:sp>
    </p:spTree>
    <p:extLst>
      <p:ext uri="{BB962C8B-B14F-4D97-AF65-F5344CB8AC3E}">
        <p14:creationId xmlns:p14="http://schemas.microsoft.com/office/powerpoint/2010/main" val="775233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11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Business objectives should inform the way you utilize and present data.</a:t>
            </a:r>
            <a:endParaRPr/>
          </a:p>
        </p:txBody>
      </p:sp>
    </p:spTree>
    <p:extLst>
      <p:ext uri="{BB962C8B-B14F-4D97-AF65-F5344CB8AC3E}">
        <p14:creationId xmlns:p14="http://schemas.microsoft.com/office/powerpoint/2010/main" val="2486051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Source: </a:t>
            </a:r>
            <a:r>
              <a:rPr lang="en" u="sng">
                <a:solidFill>
                  <a:schemeClr val="hlink"/>
                </a:solidFill>
                <a:hlinkClick r:id="rId3"/>
              </a:rPr>
              <a:t>https://www.canada.ca/en/privy-council/campaigns/mandate-tracker-results-canadians.html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4"/>
              </a:rPr>
              <a:t>https://www.canada.ca/en.html</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Some specific examples of organizational objectives.</a:t>
            </a:r>
            <a:endParaRPr/>
          </a:p>
        </p:txBody>
      </p:sp>
    </p:spTree>
    <p:extLst>
      <p:ext uri="{BB962C8B-B14F-4D97-AF65-F5344CB8AC3E}">
        <p14:creationId xmlns:p14="http://schemas.microsoft.com/office/powerpoint/2010/main" val="1147149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Comparison to CSFs (Critical Success Factors)</a:t>
            </a:r>
            <a:endParaRPr/>
          </a:p>
          <a:p>
            <a:pPr marL="0" lvl="0" indent="0" algn="l" rtl="0">
              <a:lnSpc>
                <a:spcPct val="100000"/>
              </a:lnSpc>
              <a:spcBef>
                <a:spcPts val="0"/>
              </a:spcBef>
              <a:spcAft>
                <a:spcPts val="0"/>
              </a:spcAft>
              <a:buSzPts val="1100"/>
              <a:buNone/>
            </a:pPr>
            <a:r>
              <a:rPr lang="en"/>
              <a:t>KPIs are what to look for to see if you are succeeding</a:t>
            </a:r>
            <a:endParaRPr/>
          </a:p>
          <a:p>
            <a:pPr marL="0" lvl="0" indent="0" algn="l" rtl="0">
              <a:lnSpc>
                <a:spcPct val="100000"/>
              </a:lnSpc>
              <a:spcBef>
                <a:spcPts val="0"/>
              </a:spcBef>
              <a:spcAft>
                <a:spcPts val="0"/>
              </a:spcAft>
              <a:buSzPts val="1100"/>
              <a:buNone/>
            </a:pPr>
            <a:r>
              <a:rPr lang="en"/>
              <a:t>CSFs are what you will need to do to succeed.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SMART objectives:</a:t>
            </a:r>
            <a:endParaRPr/>
          </a:p>
          <a:p>
            <a:pPr marL="0" lvl="0" indent="0" algn="l" rtl="0">
              <a:lnSpc>
                <a:spcPct val="100000"/>
              </a:lnSpc>
              <a:spcBef>
                <a:spcPts val="0"/>
              </a:spcBef>
              <a:spcAft>
                <a:spcPts val="0"/>
              </a:spcAft>
              <a:buSzPts val="1100"/>
              <a:buNone/>
            </a:pPr>
            <a:r>
              <a:rPr lang="en"/>
              <a:t>Specific</a:t>
            </a:r>
            <a:endParaRPr/>
          </a:p>
          <a:p>
            <a:pPr marL="0" lvl="0" indent="0" algn="l" rtl="0">
              <a:lnSpc>
                <a:spcPct val="100000"/>
              </a:lnSpc>
              <a:spcBef>
                <a:spcPts val="0"/>
              </a:spcBef>
              <a:spcAft>
                <a:spcPts val="0"/>
              </a:spcAft>
              <a:buSzPts val="1100"/>
              <a:buNone/>
            </a:pPr>
            <a:r>
              <a:rPr lang="en"/>
              <a:t>Measureable</a:t>
            </a:r>
            <a:endParaRPr/>
          </a:p>
          <a:p>
            <a:pPr marL="0" lvl="0" indent="0" algn="l" rtl="0">
              <a:lnSpc>
                <a:spcPct val="100000"/>
              </a:lnSpc>
              <a:spcBef>
                <a:spcPts val="0"/>
              </a:spcBef>
              <a:spcAft>
                <a:spcPts val="0"/>
              </a:spcAft>
              <a:buSzPts val="1100"/>
              <a:buNone/>
            </a:pPr>
            <a:r>
              <a:rPr lang="en"/>
              <a:t>Achievable</a:t>
            </a:r>
            <a:endParaRPr/>
          </a:p>
          <a:p>
            <a:pPr marL="0" lvl="0" indent="0" algn="l" rtl="0">
              <a:lnSpc>
                <a:spcPct val="100000"/>
              </a:lnSpc>
              <a:spcBef>
                <a:spcPts val="0"/>
              </a:spcBef>
              <a:spcAft>
                <a:spcPts val="0"/>
              </a:spcAft>
              <a:buSzPts val="1100"/>
              <a:buNone/>
            </a:pPr>
            <a:r>
              <a:rPr lang="en"/>
              <a:t>Relevant</a:t>
            </a:r>
            <a:endParaRPr/>
          </a:p>
          <a:p>
            <a:pPr marL="0" lvl="0" indent="0" algn="l" rtl="0">
              <a:lnSpc>
                <a:spcPct val="100000"/>
              </a:lnSpc>
              <a:spcBef>
                <a:spcPts val="0"/>
              </a:spcBef>
              <a:spcAft>
                <a:spcPts val="0"/>
              </a:spcAft>
              <a:buSzPts val="1100"/>
              <a:buNone/>
            </a:pPr>
            <a:r>
              <a:rPr lang="en"/>
              <a:t>Time Bound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https://www.ragan.com/14-kpis-that-pr-pros-should-be-tracking/</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732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Source: </a:t>
            </a:r>
            <a:r>
              <a:rPr lang="en" u="sng">
                <a:solidFill>
                  <a:schemeClr val="hlink"/>
                </a:solidFill>
                <a:hlinkClick r:id="rId3"/>
              </a:rPr>
              <a:t>http://delshimy.com/presentations_all/2018_CanUX_DE.pdf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Triangulation: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navigation: using two known locations to pinpoint a third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Data: using one or more methods of research to arrive at unique insights</a:t>
            </a:r>
            <a:endParaRPr/>
          </a:p>
        </p:txBody>
      </p:sp>
    </p:spTree>
    <p:extLst>
      <p:ext uri="{BB962C8B-B14F-4D97-AF65-F5344CB8AC3E}">
        <p14:creationId xmlns:p14="http://schemas.microsoft.com/office/powerpoint/2010/main" val="1410687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Question to audience/ Exercise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Bad: Media Monitoring</a:t>
            </a:r>
            <a:endParaRPr/>
          </a:p>
          <a:p>
            <a:pPr marL="0" lvl="0" indent="0" algn="l" rtl="0">
              <a:lnSpc>
                <a:spcPct val="100000"/>
              </a:lnSpc>
              <a:spcBef>
                <a:spcPts val="0"/>
              </a:spcBef>
              <a:spcAft>
                <a:spcPts val="0"/>
              </a:spcAft>
              <a:buSzPts val="1100"/>
              <a:buNone/>
            </a:pPr>
            <a:r>
              <a:rPr lang="en"/>
              <a:t>Good: Usability Research and Testing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https://pixabay.com/illustrations/question-mark-note-duplicate-2110767/</a:t>
            </a:r>
            <a:endParaRPr b="1"/>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2305362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Credit: </a:t>
            </a:r>
            <a:r>
              <a:rPr lang="en" u="sng">
                <a:solidFill>
                  <a:schemeClr val="hlink"/>
                </a:solidFill>
                <a:hlinkClick r:id="rId3"/>
              </a:rPr>
              <a:t>https://www.kisspng.com/png-question-mark-red-clip-art-big-question-mark-589930/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7713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optimization is the goal, focus on the essential 20%</a:t>
            </a:r>
            <a:endParaRPr/>
          </a:p>
          <a:p>
            <a:pPr marL="0" lvl="0" indent="0" algn="l" rtl="0">
              <a:spcBef>
                <a:spcPts val="0"/>
              </a:spcBef>
              <a:spcAft>
                <a:spcPts val="0"/>
              </a:spcAft>
              <a:buNone/>
            </a:pPr>
            <a:endParaRPr/>
          </a:p>
          <a:p>
            <a:pPr marL="0" lvl="0" indent="0" algn="l" rtl="0">
              <a:spcBef>
                <a:spcPts val="0"/>
              </a:spcBef>
              <a:spcAft>
                <a:spcPts val="0"/>
              </a:spcAft>
              <a:buNone/>
            </a:pPr>
            <a:r>
              <a:rPr lang="en"/>
              <a:t>Often in government inclusivity and accessibility for all are necessary, in which case you need to consider all 100%, including people in the margins you may not initially consider.</a:t>
            </a:r>
            <a:endParaRPr/>
          </a:p>
        </p:txBody>
      </p:sp>
      <p:sp>
        <p:nvSpPr>
          <p:cNvPr id="304" name="Google Shape;30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355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Example provided on following slide. </a:t>
            </a:r>
            <a:endParaRPr/>
          </a:p>
        </p:txBody>
      </p:sp>
    </p:spTree>
    <p:extLst>
      <p:ext uri="{BB962C8B-B14F-4D97-AF65-F5344CB8AC3E}">
        <p14:creationId xmlns:p14="http://schemas.microsoft.com/office/powerpoint/2010/main" val="125416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2840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Testing even a single user provides you with observations you otherwise would not have.</a:t>
            </a:r>
            <a:endParaRPr/>
          </a:p>
          <a:p>
            <a:pPr marL="0" lvl="0" indent="0" algn="l" rtl="0">
              <a:lnSpc>
                <a:spcPct val="100000"/>
              </a:lnSpc>
              <a:spcBef>
                <a:spcPts val="0"/>
              </a:spcBef>
              <a:spcAft>
                <a:spcPts val="0"/>
              </a:spcAft>
              <a:buSzPts val="1100"/>
              <a:buNone/>
            </a:pPr>
            <a:r>
              <a:rPr lang="en"/>
              <a:t>When elaborate testing cannot be done, Guerilla testing with a mock-up is better than nothing.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Nielson Norman Group finds elaborate usability testing to be a waste of time and resources.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It is more effective to perform several, smaller usability tests.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One user gives you completely unique results</a:t>
            </a:r>
            <a:endParaRPr/>
          </a:p>
          <a:p>
            <a:pPr marL="0" lvl="0" indent="0" algn="l" rtl="0">
              <a:lnSpc>
                <a:spcPct val="100000"/>
              </a:lnSpc>
              <a:spcBef>
                <a:spcPts val="0"/>
              </a:spcBef>
              <a:spcAft>
                <a:spcPts val="0"/>
              </a:spcAft>
              <a:buSzPts val="1100"/>
              <a:buNone/>
            </a:pPr>
            <a:r>
              <a:rPr lang="en"/>
              <a:t>Two Users provide new insights with some overlap</a:t>
            </a:r>
            <a:endParaRPr/>
          </a:p>
          <a:p>
            <a:pPr marL="0" lvl="0" indent="0" algn="l" rtl="0">
              <a:lnSpc>
                <a:spcPct val="100000"/>
              </a:lnSpc>
              <a:spcBef>
                <a:spcPts val="0"/>
              </a:spcBef>
              <a:spcAft>
                <a:spcPts val="0"/>
              </a:spcAft>
              <a:buSzPts val="1100"/>
              <a:buNone/>
            </a:pPr>
            <a:r>
              <a:rPr lang="en"/>
              <a:t>Three users provide considerable overlap but some new insight</a:t>
            </a:r>
            <a:endParaRPr/>
          </a:p>
          <a:p>
            <a:pPr marL="0" lvl="0" indent="0" algn="l" rtl="0">
              <a:lnSpc>
                <a:spcPct val="100000"/>
              </a:lnSpc>
              <a:spcBef>
                <a:spcPts val="0"/>
              </a:spcBef>
              <a:spcAft>
                <a:spcPts val="0"/>
              </a:spcAft>
              <a:buSzPts val="1100"/>
              <a:buNone/>
            </a:pPr>
            <a:r>
              <a:rPr lang="en"/>
              <a:t>Five users and beyond tend to observe the same results repeatedly with increasingly small variations.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the changes made by a first test do not resolve all issues, a second, and third test can increasingly identify remaining issues more clearly.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https://www.nngroup.com/articles/why-you-only-need-to-test-with-5-users/</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7027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#1: </a:t>
            </a:r>
            <a:r>
              <a:rPr lang="en" b="1" u="sng">
                <a:solidFill>
                  <a:schemeClr val="hlink"/>
                </a:solidFill>
                <a:hlinkClick r:id="rId3"/>
              </a:rPr>
              <a:t>https://www.uxbooth.com/articles/the-art-of-guerrilla-usability-testing/</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#2: </a:t>
            </a:r>
            <a:r>
              <a:rPr lang="en" b="1" u="sng">
                <a:solidFill>
                  <a:schemeClr val="hlink"/>
                </a:solidFill>
                <a:hlinkClick r:id="rId4"/>
              </a:rPr>
              <a:t>https://speckyboy.com/web-mobile-wireframe-sketch-examples/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type of user testing that can be done when  time and resources are in short supply. </a:t>
            </a:r>
            <a:endParaRPr/>
          </a:p>
        </p:txBody>
      </p:sp>
    </p:spTree>
    <p:extLst>
      <p:ext uri="{BB962C8B-B14F-4D97-AF65-F5344CB8AC3E}">
        <p14:creationId xmlns:p14="http://schemas.microsoft.com/office/powerpoint/2010/main" val="2642327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Question to audience/ Exercise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Challenges: </a:t>
            </a:r>
            <a:endParaRPr b="1"/>
          </a:p>
          <a:p>
            <a:pPr marL="0" lvl="0" indent="0" algn="l" rtl="0">
              <a:lnSpc>
                <a:spcPct val="100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latin typeface="Lato"/>
                <a:ea typeface="Lato"/>
                <a:cs typeface="Lato"/>
                <a:sym typeface="Lato"/>
              </a:rPr>
              <a:t>This is difficult to measure because of its inherent intangibility.</a:t>
            </a:r>
            <a:endParaRPr>
              <a:latin typeface="Lato"/>
              <a:ea typeface="Lato"/>
              <a:cs typeface="Lato"/>
              <a:sym typeface="Lato"/>
            </a:endParaRPr>
          </a:p>
          <a:p>
            <a:pPr marL="0" lvl="0" indent="0" algn="l" rtl="0">
              <a:lnSpc>
                <a:spcPct val="115000"/>
              </a:lnSpc>
              <a:spcBef>
                <a:spcPts val="1600"/>
              </a:spcBef>
              <a:spcAft>
                <a:spcPts val="0"/>
              </a:spcAft>
              <a:buSzPts val="1100"/>
              <a:buNone/>
            </a:pPr>
            <a:r>
              <a:rPr lang="en">
                <a:latin typeface="Lato"/>
                <a:ea typeface="Lato"/>
                <a:cs typeface="Lato"/>
                <a:sym typeface="Lato"/>
              </a:rPr>
              <a:t>Generally speaking the public can be surveyed. Their responses and expressed beliefs are one metric by which public trust and the results of policy can be measured.</a:t>
            </a:r>
            <a:endParaRPr>
              <a:latin typeface="Lato"/>
              <a:ea typeface="Lato"/>
              <a:cs typeface="Lato"/>
              <a:sym typeface="Lato"/>
            </a:endParaRPr>
          </a:p>
          <a:p>
            <a:pPr marL="0" lvl="0" indent="0" algn="l" rtl="0">
              <a:lnSpc>
                <a:spcPct val="115000"/>
              </a:lnSpc>
              <a:spcBef>
                <a:spcPts val="1600"/>
              </a:spcBef>
              <a:spcAft>
                <a:spcPts val="0"/>
              </a:spcAft>
              <a:buSzPts val="1100"/>
              <a:buNone/>
            </a:pPr>
            <a:r>
              <a:rPr lang="en" b="1">
                <a:latin typeface="Lato"/>
                <a:ea typeface="Lato"/>
                <a:cs typeface="Lato"/>
                <a:sym typeface="Lato"/>
              </a:rPr>
              <a:t>Measuring Public Trust and the Results of Policy</a:t>
            </a:r>
            <a:r>
              <a:rPr lang="en">
                <a:latin typeface="Lato"/>
                <a:ea typeface="Lato"/>
                <a:cs typeface="Lato"/>
                <a:sym typeface="Lato"/>
              </a:rPr>
              <a:t>:</a:t>
            </a:r>
            <a:endParaRPr>
              <a:latin typeface="Lato"/>
              <a:ea typeface="Lato"/>
              <a:cs typeface="Lato"/>
              <a:sym typeface="Lato"/>
            </a:endParaRPr>
          </a:p>
          <a:p>
            <a:pPr marL="457200" lvl="0" indent="-298450" algn="l" rtl="0">
              <a:lnSpc>
                <a:spcPct val="115000"/>
              </a:lnSpc>
              <a:spcBef>
                <a:spcPts val="1600"/>
              </a:spcBef>
              <a:spcAft>
                <a:spcPts val="0"/>
              </a:spcAft>
              <a:buClr>
                <a:srgbClr val="000000"/>
              </a:buClr>
              <a:buSzPts val="1100"/>
              <a:buFont typeface="Lato"/>
              <a:buChar char="-"/>
            </a:pPr>
            <a:r>
              <a:rPr lang="en">
                <a:latin typeface="Lato"/>
                <a:ea typeface="Lato"/>
                <a:cs typeface="Lato"/>
                <a:sym typeface="Lato"/>
              </a:rPr>
              <a:t>Changes in professed values/beliefs</a:t>
            </a:r>
            <a:endParaRPr>
              <a:latin typeface="Lato"/>
              <a:ea typeface="Lato"/>
              <a:cs typeface="Lato"/>
              <a:sym typeface="Lato"/>
            </a:endParaRPr>
          </a:p>
          <a:p>
            <a:pPr marL="457200" lvl="0"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Number of partners supporting an issue</a:t>
            </a:r>
            <a:endParaRPr>
              <a:latin typeface="Lato"/>
              <a:ea typeface="Lato"/>
              <a:cs typeface="Lato"/>
              <a:sym typeface="Lato"/>
            </a:endParaRPr>
          </a:p>
          <a:p>
            <a:pPr marL="457200" lvl="0"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Level of voter registration</a:t>
            </a:r>
            <a:endParaRPr>
              <a:latin typeface="Lato"/>
              <a:ea typeface="Lato"/>
              <a:cs typeface="Lato"/>
              <a:sym typeface="Lato"/>
            </a:endParaRPr>
          </a:p>
          <a:p>
            <a:pPr marL="457200" lvl="0"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Media coverage</a:t>
            </a:r>
            <a:endParaRPr>
              <a:latin typeface="Lato"/>
              <a:ea typeface="Lato"/>
              <a:cs typeface="Lato"/>
              <a:sym typeface="Lato"/>
            </a:endParaRPr>
          </a:p>
          <a:p>
            <a:pPr marL="457200" lvl="0"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Social and physical conditions</a:t>
            </a:r>
            <a:endParaRPr>
              <a:latin typeface="Lato"/>
              <a:ea typeface="Lato"/>
              <a:cs typeface="Lato"/>
              <a:sym typeface="Lato"/>
            </a:endParaRPr>
          </a:p>
          <a:p>
            <a:pPr marL="914400" lvl="1"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Habitat diversity</a:t>
            </a:r>
            <a:endParaRPr>
              <a:latin typeface="Lato"/>
              <a:ea typeface="Lato"/>
              <a:cs typeface="Lato"/>
              <a:sym typeface="Lato"/>
            </a:endParaRPr>
          </a:p>
          <a:p>
            <a:pPr marL="914400" lvl="1"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Public health</a:t>
            </a:r>
            <a:endParaRPr>
              <a:latin typeface="Lato"/>
              <a:ea typeface="Lato"/>
              <a:cs typeface="Lato"/>
              <a:sym typeface="Lato"/>
            </a:endParaRPr>
          </a:p>
          <a:p>
            <a:pPr marL="914400" lvl="1" indent="-298450" algn="l" rtl="0">
              <a:lnSpc>
                <a:spcPct val="115000"/>
              </a:lnSpc>
              <a:spcBef>
                <a:spcPts val="0"/>
              </a:spcBef>
              <a:spcAft>
                <a:spcPts val="0"/>
              </a:spcAft>
              <a:buClr>
                <a:srgbClr val="000000"/>
              </a:buClr>
              <a:buSzPts val="1100"/>
              <a:buFont typeface="Lato"/>
              <a:buChar char="-"/>
            </a:pPr>
            <a:r>
              <a:rPr lang="en">
                <a:latin typeface="Lato"/>
                <a:ea typeface="Lato"/>
                <a:cs typeface="Lato"/>
                <a:sym typeface="Lato"/>
              </a:rPr>
              <a:t>Poverty</a:t>
            </a:r>
            <a:endParaRPr>
              <a:latin typeface="Lato"/>
              <a:ea typeface="Lato"/>
              <a:cs typeface="Lato"/>
              <a:sym typeface="Lato"/>
            </a:endParaRPr>
          </a:p>
          <a:p>
            <a:pPr marL="0" lvl="0" indent="0" algn="l" rtl="0">
              <a:lnSpc>
                <a:spcPct val="115000"/>
              </a:lnSpc>
              <a:spcBef>
                <a:spcPts val="1600"/>
              </a:spcBef>
              <a:spcAft>
                <a:spcPts val="0"/>
              </a:spcAft>
              <a:buSzPts val="1100"/>
              <a:buNone/>
            </a:pPr>
            <a:endParaRPr>
              <a:latin typeface="Lato"/>
              <a:ea typeface="Lato"/>
              <a:cs typeface="Lato"/>
              <a:sym typeface="Lato"/>
            </a:endParaRPr>
          </a:p>
          <a:p>
            <a:pPr marL="0" lvl="0" indent="0" algn="l" rtl="0">
              <a:lnSpc>
                <a:spcPct val="100000"/>
              </a:lnSpc>
              <a:spcBef>
                <a:spcPts val="1600"/>
              </a:spcBef>
              <a:spcAft>
                <a:spcPts val="0"/>
              </a:spcAft>
              <a:buSzPts val="1100"/>
              <a:buNone/>
            </a:pP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https://pixabay.com/illustrations/question-mark-note-duplicate-2110767/</a:t>
            </a:r>
            <a:endParaRPr b="1"/>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82821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23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Redundant Testing:</a:t>
            </a:r>
            <a:endParaRPr b="1">
              <a:latin typeface="Lato"/>
              <a:ea typeface="Lato"/>
              <a:cs typeface="Lato"/>
              <a:sym typeface="Lato"/>
            </a:endParaRPr>
          </a:p>
          <a:p>
            <a:pPr marL="0" lvl="0" indent="0" algn="l" rtl="0">
              <a:lnSpc>
                <a:spcPct val="115000"/>
              </a:lnSpc>
              <a:spcBef>
                <a:spcPts val="0"/>
              </a:spcBef>
              <a:spcAft>
                <a:spcPts val="0"/>
              </a:spcAft>
              <a:buSzPts val="1100"/>
              <a:buNone/>
            </a:pPr>
            <a:r>
              <a:rPr lang="en">
                <a:latin typeface="Lato"/>
                <a:ea typeface="Lato"/>
                <a:cs typeface="Lato"/>
                <a:sym typeface="Lato"/>
              </a:rPr>
              <a:t>If the testing tells you something you have already demonstrated, further testing may not be the best use of your time and resources.</a:t>
            </a:r>
            <a:endParaRPr/>
          </a:p>
          <a:p>
            <a:pPr marL="0" lvl="0" indent="0" algn="l" rtl="0">
              <a:lnSpc>
                <a:spcPct val="100000"/>
              </a:lnSpc>
              <a:spcBef>
                <a:spcPts val="1600"/>
              </a:spcBef>
              <a:spcAft>
                <a:spcPts val="0"/>
              </a:spcAft>
              <a:buSzPts val="1100"/>
              <a:buNone/>
            </a:pPr>
            <a:r>
              <a:rPr lang="en" b="1"/>
              <a:t>No New Outcome:</a:t>
            </a:r>
            <a:endParaRPr b="1"/>
          </a:p>
          <a:p>
            <a:pPr marL="0" lvl="0" indent="0" algn="l" rtl="0">
              <a:lnSpc>
                <a:spcPct val="115000"/>
              </a:lnSpc>
              <a:spcBef>
                <a:spcPts val="0"/>
              </a:spcBef>
              <a:spcAft>
                <a:spcPts val="0"/>
              </a:spcAft>
              <a:buSzPts val="1100"/>
              <a:buNone/>
            </a:pPr>
            <a:r>
              <a:rPr lang="en">
                <a:latin typeface="Lato"/>
                <a:ea typeface="Lato"/>
                <a:cs typeface="Lato"/>
                <a:sym typeface="Lato"/>
              </a:rPr>
              <a:t>If an outcome can not be changed, or there is not a willingness to look for new outcomes, time and resources should not be wasted on extensive testing.</a:t>
            </a:r>
            <a:endParaRPr>
              <a:latin typeface="Lato"/>
              <a:ea typeface="Lato"/>
              <a:cs typeface="Lato"/>
              <a:sym typeface="Lato"/>
            </a:endParaRPr>
          </a:p>
          <a:p>
            <a:pPr marL="0" lvl="0" indent="0" algn="l" rtl="0">
              <a:lnSpc>
                <a:spcPct val="115000"/>
              </a:lnSpc>
              <a:spcBef>
                <a:spcPts val="1600"/>
              </a:spcBef>
              <a:spcAft>
                <a:spcPts val="0"/>
              </a:spcAft>
              <a:buSzPts val="1100"/>
              <a:buNone/>
            </a:pPr>
            <a:r>
              <a:rPr lang="en" b="1">
                <a:latin typeface="Lato"/>
                <a:ea typeface="Lato"/>
                <a:cs typeface="Lato"/>
                <a:sym typeface="Lato"/>
              </a:rPr>
              <a:t>Testing Frequency:</a:t>
            </a:r>
            <a:endParaRPr b="1">
              <a:latin typeface="Lato"/>
              <a:ea typeface="Lato"/>
              <a:cs typeface="Lato"/>
              <a:sym typeface="Lato"/>
            </a:endParaRPr>
          </a:p>
          <a:p>
            <a:pPr marL="0" lvl="0" indent="0" algn="l" rtl="0">
              <a:lnSpc>
                <a:spcPct val="115000"/>
              </a:lnSpc>
              <a:spcBef>
                <a:spcPts val="1600"/>
              </a:spcBef>
              <a:spcAft>
                <a:spcPts val="0"/>
              </a:spcAft>
              <a:buSzPts val="1100"/>
              <a:buNone/>
            </a:pPr>
            <a:r>
              <a:rPr lang="en">
                <a:latin typeface="Lato"/>
                <a:ea typeface="Lato"/>
                <a:cs typeface="Lato"/>
                <a:sym typeface="Lato"/>
              </a:rPr>
              <a:t>It is not useful to overdo usability testing.</a:t>
            </a:r>
            <a:endParaRPr>
              <a:latin typeface="Lato"/>
              <a:ea typeface="Lato"/>
              <a:cs typeface="Lato"/>
              <a:sym typeface="Lato"/>
            </a:endParaRPr>
          </a:p>
          <a:p>
            <a:pPr marL="0" lvl="0" indent="0" algn="l" rtl="0">
              <a:lnSpc>
                <a:spcPct val="115000"/>
              </a:lnSpc>
              <a:spcBef>
                <a:spcPts val="1600"/>
              </a:spcBef>
              <a:spcAft>
                <a:spcPts val="0"/>
              </a:spcAft>
              <a:buSzPts val="1100"/>
              <a:buNone/>
            </a:pPr>
            <a:r>
              <a:rPr lang="en">
                <a:latin typeface="Lato"/>
                <a:ea typeface="Lato"/>
                <a:cs typeface="Lato"/>
                <a:sym typeface="Lato"/>
              </a:rPr>
              <a:t>If the results of testing cannot be successfully implemented for 6 months, there is no reason to do testing on a monthly basis.</a:t>
            </a:r>
            <a:endParaRPr>
              <a:latin typeface="Lato"/>
              <a:ea typeface="Lato"/>
              <a:cs typeface="Lato"/>
              <a:sym typeface="Lato"/>
            </a:endParaRPr>
          </a:p>
          <a:p>
            <a:pPr marL="0" lvl="0" indent="0" algn="l" rtl="0">
              <a:lnSpc>
                <a:spcPct val="115000"/>
              </a:lnSpc>
              <a:spcBef>
                <a:spcPts val="1600"/>
              </a:spcBef>
              <a:spcAft>
                <a:spcPts val="0"/>
              </a:spcAft>
              <a:buSzPts val="1100"/>
              <a:buNone/>
            </a:pPr>
            <a:r>
              <a:rPr lang="en">
                <a:latin typeface="Lato"/>
                <a:ea typeface="Lato"/>
                <a:cs typeface="Lato"/>
                <a:sym typeface="Lato"/>
              </a:rPr>
              <a:t>Fit your testing to the frequency cycle in which it can be useful</a:t>
            </a:r>
            <a:endParaRPr>
              <a:latin typeface="Lato"/>
              <a:ea typeface="Lato"/>
              <a:cs typeface="Lato"/>
              <a:sym typeface="Lato"/>
            </a:endParaRPr>
          </a:p>
          <a:p>
            <a:pPr marL="0" lvl="0" indent="0" algn="l" rtl="0">
              <a:lnSpc>
                <a:spcPct val="100000"/>
              </a:lnSpc>
              <a:spcBef>
                <a:spcPts val="1600"/>
              </a:spcBef>
              <a:spcAft>
                <a:spcPts val="0"/>
              </a:spcAft>
              <a:buSzPts val="1100"/>
              <a:buNone/>
            </a:pP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#1: </a:t>
            </a:r>
            <a:r>
              <a:rPr lang="en" b="1" u="sng">
                <a:solidFill>
                  <a:schemeClr val="hlink"/>
                </a:solidFill>
                <a:hlinkClick r:id="rId3"/>
              </a:rPr>
              <a:t>https://blog.ipleaders.in/indian-evidence-act-nutshell/</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#2: </a:t>
            </a:r>
            <a:r>
              <a:rPr lang="en" b="1" u="sng">
                <a:solidFill>
                  <a:schemeClr val="hlink"/>
                </a:solidFill>
                <a:hlinkClick r:id="rId4"/>
              </a:rPr>
              <a:t>https://edgeup.asus.com/2015/build-a-pc-checklist/</a:t>
            </a:r>
            <a:endParaRPr b="1"/>
          </a:p>
          <a:p>
            <a:pPr marL="0" lvl="0" indent="0" algn="l" rtl="0">
              <a:lnSpc>
                <a:spcPct val="100000"/>
              </a:lnSpc>
              <a:spcBef>
                <a:spcPts val="0"/>
              </a:spcBef>
              <a:spcAft>
                <a:spcPts val="0"/>
              </a:spcAft>
              <a:buSzPts val="1100"/>
              <a:buNone/>
            </a:pPr>
            <a:r>
              <a:rPr lang="en" b="1"/>
              <a:t> </a:t>
            </a:r>
            <a:endParaRPr b="1"/>
          </a:p>
        </p:txBody>
      </p:sp>
    </p:spTree>
    <p:extLst>
      <p:ext uri="{BB962C8B-B14F-4D97-AF65-F5344CB8AC3E}">
        <p14:creationId xmlns:p14="http://schemas.microsoft.com/office/powerpoint/2010/main" val="2868665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https://www.salesforce.com/hub/analytics/why-data-strategy-is-critical/</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many cases heuristic analysis can give you all the information you need to make suggestions.</a:t>
            </a:r>
            <a:endParaRPr/>
          </a:p>
          <a:p>
            <a:pPr marL="0" lvl="0" indent="0" algn="l" rtl="0">
              <a:lnSpc>
                <a:spcPct val="100000"/>
              </a:lnSpc>
              <a:spcBef>
                <a:spcPts val="0"/>
              </a:spcBef>
              <a:spcAft>
                <a:spcPts val="0"/>
              </a:spcAft>
              <a:buSzPts val="1100"/>
              <a:buNone/>
            </a:pPr>
            <a:r>
              <a:rPr lang="en"/>
              <a:t>It is still sometimes useful to officially test with a consultant to get buy-in from management.</a:t>
            </a:r>
            <a:endParaRPr/>
          </a:p>
          <a:p>
            <a:pPr marL="0" lvl="0" indent="0" algn="l" rtl="0">
              <a:lnSpc>
                <a:spcPct val="100000"/>
              </a:lnSpc>
              <a:spcBef>
                <a:spcPts val="0"/>
              </a:spcBef>
              <a:spcAft>
                <a:spcPts val="0"/>
              </a:spcAft>
              <a:buSzPts val="1100"/>
              <a:buNone/>
            </a:pPr>
            <a:r>
              <a:rPr lang="en"/>
              <a:t>(Relevant to the next section of the presentation “How to Get It Done”)</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3203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382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Section 4: Header</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a:t>Justifying User testing to senior management.</a:t>
            </a:r>
            <a:endParaRPr/>
          </a:p>
        </p:txBody>
      </p:sp>
    </p:spTree>
    <p:extLst>
      <p:ext uri="{BB962C8B-B14F-4D97-AF65-F5344CB8AC3E}">
        <p14:creationId xmlns:p14="http://schemas.microsoft.com/office/powerpoint/2010/main" val="3130772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0272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009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Section 1: Header</a:t>
            </a:r>
            <a:endParaRPr b="1"/>
          </a:p>
        </p:txBody>
      </p:sp>
    </p:spTree>
    <p:extLst>
      <p:ext uri="{BB962C8B-B14F-4D97-AF65-F5344CB8AC3E}">
        <p14:creationId xmlns:p14="http://schemas.microsoft.com/office/powerpoint/2010/main" val="1589658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829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0707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https://www.cmo.com.au/article/586510/why-customer-centricity-about-predicting-customer-lifetime-value/</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4466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Credit: </a:t>
            </a:r>
            <a:r>
              <a:rPr lang="en" u="sng">
                <a:solidFill>
                  <a:schemeClr val="hlink"/>
                </a:solidFill>
                <a:hlinkClick r:id="rId3"/>
              </a:rPr>
              <a:t>https://uxplanet.org/the-essential-toolbox-of-ux-testing-methods-6e8e564768c3</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9035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ROI Youtube Video: </a:t>
            </a:r>
            <a:r>
              <a:rPr lang="en" u="sng">
                <a:solidFill>
                  <a:schemeClr val="hlink"/>
                </a:solidFill>
                <a:hlinkClick r:id="rId3"/>
              </a:rPr>
              <a:t>https://www.youtube.com/watch?v=O94kYyzqvTc&amp;feature=youtu.be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9433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Source: </a:t>
            </a:r>
            <a:r>
              <a:rPr lang="en" u="sng">
                <a:solidFill>
                  <a:schemeClr val="hlink"/>
                </a:solidFill>
                <a:hlinkClick r:id="rId3"/>
              </a:rPr>
              <a:t>https://www.canada.ca/en/treasury-board-secretariat/services/management-accountability-framework.html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Image Credit: </a:t>
            </a:r>
            <a:r>
              <a:rPr lang="en" u="sng">
                <a:solidFill>
                  <a:schemeClr val="hlink"/>
                </a:solidFill>
                <a:hlinkClick r:id="rId3"/>
              </a:rPr>
              <a:t>https://www.canada.ca/en/treasury-board-secretariat/services/management-accountability-framework.html</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8494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232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b="1">
                <a:latin typeface="Lato"/>
                <a:ea typeface="Lato"/>
                <a:cs typeface="Lato"/>
                <a:sym typeface="Lato"/>
              </a:rPr>
              <a:t>For more information and tips, consult the Canada.ca Content Style Guide:</a:t>
            </a:r>
            <a:endParaRPr sz="1200" b="1">
              <a:latin typeface="Lato"/>
              <a:ea typeface="Lato"/>
              <a:cs typeface="Lato"/>
              <a:sym typeface="Lato"/>
            </a:endParaRPr>
          </a:p>
          <a:p>
            <a:pPr marL="457200" lvl="0" indent="-304800" algn="l" rtl="0">
              <a:lnSpc>
                <a:spcPct val="115000"/>
              </a:lnSpc>
              <a:spcBef>
                <a:spcPts val="1600"/>
              </a:spcBef>
              <a:spcAft>
                <a:spcPts val="0"/>
              </a:spcAft>
              <a:buClr>
                <a:schemeClr val="accent5"/>
              </a:buClr>
              <a:buSzPts val="1200"/>
              <a:buFont typeface="Lato"/>
              <a:buChar char="-"/>
            </a:pPr>
            <a:r>
              <a:rPr lang="en" sz="1200" b="1" u="sng">
                <a:solidFill>
                  <a:schemeClr val="hlink"/>
                </a:solidFill>
                <a:latin typeface="Lato"/>
                <a:ea typeface="Lato"/>
                <a:cs typeface="Lato"/>
                <a:sym typeface="Lato"/>
                <a:hlinkClick r:id="rId3"/>
              </a:rPr>
              <a:t>https://www.canada.ca/en/treasury-board-secretariat/services/government-communications/canada-content-style-guide.html</a:t>
            </a:r>
            <a:endParaRPr sz="1200" b="1">
              <a:solidFill>
                <a:schemeClr val="accent5"/>
              </a:solidFill>
              <a:latin typeface="Lato"/>
              <a:ea typeface="Lato"/>
              <a:cs typeface="Lato"/>
              <a:sym typeface="Lato"/>
            </a:endParaRPr>
          </a:p>
          <a:p>
            <a:pPr marL="0" lvl="0" indent="0" algn="l" rtl="0">
              <a:lnSpc>
                <a:spcPct val="115000"/>
              </a:lnSpc>
              <a:spcBef>
                <a:spcPts val="1600"/>
              </a:spcBef>
              <a:spcAft>
                <a:spcPts val="0"/>
              </a:spcAft>
              <a:buSzPts val="1100"/>
              <a:buNone/>
            </a:pPr>
            <a:r>
              <a:rPr lang="en" sz="1200" b="1">
                <a:latin typeface="Lato"/>
                <a:ea typeface="Lato"/>
                <a:cs typeface="Lato"/>
                <a:sym typeface="Lato"/>
              </a:rPr>
              <a:t>Or tools like the </a:t>
            </a:r>
            <a:r>
              <a:rPr lang="en" sz="1200" b="1" u="sng">
                <a:solidFill>
                  <a:schemeClr val="hlink"/>
                </a:solidFill>
                <a:latin typeface="Lato"/>
                <a:ea typeface="Lato"/>
                <a:cs typeface="Lato"/>
                <a:sym typeface="Lato"/>
                <a:hlinkClick r:id="rId4"/>
              </a:rPr>
              <a:t>Hemingway App</a:t>
            </a:r>
            <a:r>
              <a:rPr lang="en" sz="1200" b="1">
                <a:latin typeface="Lato"/>
                <a:ea typeface="Lato"/>
                <a:cs typeface="Lato"/>
                <a:sym typeface="Lato"/>
              </a:rPr>
              <a:t>.</a:t>
            </a:r>
            <a:endParaRPr/>
          </a:p>
          <a:p>
            <a:pPr marL="0" lvl="0" indent="0" algn="l" rtl="0">
              <a:lnSpc>
                <a:spcPct val="100000"/>
              </a:lnSpc>
              <a:spcBef>
                <a:spcPts val="1600"/>
              </a:spcBef>
              <a:spcAft>
                <a:spcPts val="0"/>
              </a:spcAft>
              <a:buSzPts val="1100"/>
              <a:buNone/>
            </a:pPr>
            <a:r>
              <a:rPr lang="en"/>
              <a:t>Content style guide expands on the rules already presented, and offers several more, along with examples.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Hemingway app identifies common errors and provides alternatives.</a:t>
            </a:r>
            <a:endParaRPr/>
          </a:p>
          <a:p>
            <a:pPr marL="0" lvl="0" indent="0" algn="l" rtl="0">
              <a:lnSpc>
                <a:spcPct val="100000"/>
              </a:lnSpc>
              <a:spcBef>
                <a:spcPts val="0"/>
              </a:spcBef>
              <a:spcAft>
                <a:spcPts val="0"/>
              </a:spcAft>
              <a:buSzPts val="1100"/>
              <a:buNone/>
            </a:pPr>
            <a:r>
              <a:rPr lang="en"/>
              <a:t>The app identifies dense, complex sentences and words, and offers suggestions for replacements or structure changes.</a:t>
            </a:r>
            <a:endParaRPr/>
          </a:p>
          <a:p>
            <a:pPr marL="0" lvl="0" indent="0" algn="l" rtl="0">
              <a:lnSpc>
                <a:spcPct val="100000"/>
              </a:lnSpc>
              <a:spcBef>
                <a:spcPts val="0"/>
              </a:spcBef>
              <a:spcAft>
                <a:spcPts val="0"/>
              </a:spcAft>
              <a:buSzPts val="1100"/>
              <a:buNone/>
            </a:pPr>
            <a:r>
              <a:rPr lang="en"/>
              <a:t>It also identifies that grade level of the text’s readability.</a:t>
            </a:r>
            <a:endParaRPr/>
          </a:p>
        </p:txBody>
      </p:sp>
    </p:spTree>
    <p:extLst>
      <p:ext uri="{BB962C8B-B14F-4D97-AF65-F5344CB8AC3E}">
        <p14:creationId xmlns:p14="http://schemas.microsoft.com/office/powerpoint/2010/main" val="8101191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015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Big Numbers are more memorable than charts.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Graph Credit: EDRMS #12001404 Summarization from Visualization Training</a:t>
            </a:r>
            <a:endParaRPr b="1"/>
          </a:p>
        </p:txBody>
      </p:sp>
    </p:spTree>
    <p:extLst>
      <p:ext uri="{BB962C8B-B14F-4D97-AF65-F5344CB8AC3E}">
        <p14:creationId xmlns:p14="http://schemas.microsoft.com/office/powerpoint/2010/main" val="364721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All activities and practices should lead you to a better place than where you started.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https://www.researchgate.net/figure/Rubin-2008-Five-step-evidence-based-practice-decision-making-model_fig1_275594008</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8218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Visualize your data based on the information you are trying to convey.</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EDRMS #12001404 Summarization from Visualization Training</a:t>
            </a:r>
            <a:endParaRPr b="1"/>
          </a:p>
        </p:txBody>
      </p:sp>
    </p:spTree>
    <p:extLst>
      <p:ext uri="{BB962C8B-B14F-4D97-AF65-F5344CB8AC3E}">
        <p14:creationId xmlns:p14="http://schemas.microsoft.com/office/powerpoint/2010/main" val="3192667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9645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Agile:</a:t>
            </a:r>
            <a:endParaRPr/>
          </a:p>
          <a:p>
            <a:pPr marL="0" lvl="0" indent="0" algn="l" rtl="0">
              <a:lnSpc>
                <a:spcPct val="100000"/>
              </a:lnSpc>
              <a:spcBef>
                <a:spcPts val="0"/>
              </a:spcBef>
              <a:spcAft>
                <a:spcPts val="0"/>
              </a:spcAft>
              <a:buSzPts val="1100"/>
              <a:buNone/>
            </a:pPr>
            <a:r>
              <a:rPr lang="en"/>
              <a:t> Mobilizing people and resources, experimenting, and empowering the workforce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Inclusive:</a:t>
            </a:r>
            <a:endParaRPr/>
          </a:p>
          <a:p>
            <a:pPr marL="0" lvl="0" indent="0" algn="l" rtl="0">
              <a:lnSpc>
                <a:spcPct val="100000"/>
              </a:lnSpc>
              <a:spcBef>
                <a:spcPts val="0"/>
              </a:spcBef>
              <a:spcAft>
                <a:spcPts val="0"/>
              </a:spcAft>
              <a:buSzPts val="1100"/>
              <a:buNone/>
            </a:pPr>
            <a:r>
              <a:rPr lang="en"/>
              <a:t>Co-create by bringing different perspectives to the table and creating an environment where everyone is comfortable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Equipped:</a:t>
            </a:r>
            <a:endParaRPr/>
          </a:p>
          <a:p>
            <a:pPr marL="0" lvl="0" indent="0" algn="l" rtl="0">
              <a:lnSpc>
                <a:spcPct val="100000"/>
              </a:lnSpc>
              <a:spcBef>
                <a:spcPts val="0"/>
              </a:spcBef>
              <a:spcAft>
                <a:spcPts val="0"/>
              </a:spcAft>
              <a:buSzPts val="1100"/>
              <a:buNone/>
            </a:pPr>
            <a:r>
              <a:rPr lang="en"/>
              <a:t>Designing optimized work environments, learning, and embracing new technologies and tools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Source: </a:t>
            </a:r>
            <a:r>
              <a:rPr lang="en" u="sng">
                <a:solidFill>
                  <a:schemeClr val="hlink"/>
                </a:solidFill>
                <a:hlinkClick r:id="rId3"/>
              </a:rPr>
              <a:t>https://www.canada.ca/en/privy-council/services/blueprint-2020/beyond-2020.html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canada.ca</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6477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Determined by a combination of psychology, economics and predictive analytics.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Affected by bias, anchoring, choice overload, overconfidence, herd behaviour.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Image Credit #1: </a:t>
            </a:r>
            <a:r>
              <a:rPr lang="en" b="1" u="sng">
                <a:solidFill>
                  <a:schemeClr val="hlink"/>
                </a:solidFill>
                <a:hlinkClick r:id="rId3"/>
              </a:rPr>
              <a:t>http://cfe.org.uk/expertise/behavioural_insight_research/</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#2: </a:t>
            </a:r>
            <a:r>
              <a:rPr lang="en" b="1" u="sng">
                <a:solidFill>
                  <a:schemeClr val="hlink"/>
                </a:solidFill>
                <a:hlinkClick r:id="rId4"/>
              </a:rPr>
              <a:t>http://mandegar.info/?l=QUT++Behavioural+economics+psychological+insights+into</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5140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IB # 12033437 CoP Experimentation Deck</a:t>
            </a:r>
            <a:endParaRPr b="1"/>
          </a:p>
        </p:txBody>
      </p:sp>
    </p:spTree>
    <p:extLst>
      <p:ext uri="{BB962C8B-B14F-4D97-AF65-F5344CB8AC3E}">
        <p14:creationId xmlns:p14="http://schemas.microsoft.com/office/powerpoint/2010/main" val="1289583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 Credit #1: </a:t>
            </a:r>
            <a:r>
              <a:rPr lang="en" u="sng">
                <a:solidFill>
                  <a:schemeClr val="hlink"/>
                </a:solidFill>
                <a:hlinkClick r:id="rId3"/>
              </a:rPr>
              <a:t>https://www.alamy.com/stock-photo/smoke-test-tube.html?page=3</a:t>
            </a:r>
            <a:endParaRPr/>
          </a:p>
          <a:p>
            <a:pPr marL="0" lvl="0" indent="0" algn="l" rtl="0">
              <a:lnSpc>
                <a:spcPct val="100000"/>
              </a:lnSpc>
              <a:spcBef>
                <a:spcPts val="0"/>
              </a:spcBef>
              <a:spcAft>
                <a:spcPts val="0"/>
              </a:spcAft>
              <a:buSzPts val="1100"/>
              <a:buNone/>
            </a:pPr>
            <a:r>
              <a:rPr lang="en"/>
              <a:t> </a:t>
            </a:r>
            <a:endParaRPr/>
          </a:p>
        </p:txBody>
      </p:sp>
    </p:spTree>
    <p:extLst>
      <p:ext uri="{BB962C8B-B14F-4D97-AF65-F5344CB8AC3E}">
        <p14:creationId xmlns:p14="http://schemas.microsoft.com/office/powerpoint/2010/main" val="180692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https://www.cio.com/article/3142322/how-it-leaders-can-define-and-drive-it-innovation.html</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9626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8244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01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616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Question to audience/ Exercise</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 b="1"/>
              <a:t>Image Credit: </a:t>
            </a:r>
            <a:r>
              <a:rPr lang="en" b="1" u="sng">
                <a:solidFill>
                  <a:schemeClr val="hlink"/>
                </a:solidFill>
                <a:hlinkClick r:id="rId3"/>
              </a:rPr>
              <a:t>https://pixabay.com/illustrations/question-mark-note-duplicate-2110767/</a:t>
            </a:r>
            <a:endParaRPr b="1"/>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34879272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0343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908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2425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Source:</a:t>
            </a:r>
            <a:r>
              <a:rPr lang="en" u="sng">
                <a:solidFill>
                  <a:schemeClr val="hlink"/>
                </a:solidFill>
                <a:hlinkClick r:id="rId3"/>
              </a:rPr>
              <a:t>https://www.oreilly.com/pub/e/3252</a:t>
            </a:r>
            <a:endParaRPr u="sng">
              <a:solidFill>
                <a:schemeClr val="hlink"/>
              </a:solidFill>
              <a:hlinkClick r:id="rId3"/>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Possible answer to previous slide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 be deleted possibly?</a:t>
            </a:r>
            <a:endParaRPr/>
          </a:p>
        </p:txBody>
      </p:sp>
    </p:spTree>
    <p:extLst>
      <p:ext uri="{BB962C8B-B14F-4D97-AF65-F5344CB8AC3E}">
        <p14:creationId xmlns:p14="http://schemas.microsoft.com/office/powerpoint/2010/main" val="1776982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Section 2: Header</a:t>
            </a:r>
            <a:endParaRPr b="1"/>
          </a:p>
        </p:txBody>
      </p:sp>
    </p:spTree>
    <p:extLst>
      <p:ext uri="{BB962C8B-B14F-4D97-AF65-F5344CB8AC3E}">
        <p14:creationId xmlns:p14="http://schemas.microsoft.com/office/powerpoint/2010/main" val="40886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3096250" y="1627200"/>
            <a:ext cx="2951400" cy="15843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1"/>
          <p:cNvSpPr txBox="1">
            <a:spLocks noGrp="1"/>
          </p:cNvSpPr>
          <p:nvPr>
            <p:ph type="title" hasCustomPrompt="1"/>
          </p:nvPr>
        </p:nvSpPr>
        <p:spPr>
          <a:xfrm>
            <a:off x="311700" y="1233100"/>
            <a:ext cx="8520600" cy="16101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49" name="Google Shape;49;p11"/>
          <p:cNvSpPr txBox="1">
            <a:spLocks noGrp="1"/>
          </p:cNvSpPr>
          <p:nvPr>
            <p:ph type="body" idx="1"/>
          </p:nvPr>
        </p:nvSpPr>
        <p:spPr>
          <a:xfrm>
            <a:off x="311700" y="2919450"/>
            <a:ext cx="85206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7" name="Google Shape;1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509550" y="1423875"/>
            <a:ext cx="8124900" cy="17982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6" name="Google Shape;26;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9" name="Google Shape;29;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8"/>
          <p:cNvSpPr txBox="1">
            <a:spLocks noGrp="1"/>
          </p:cNvSpPr>
          <p:nvPr>
            <p:ph type="body" idx="1"/>
          </p:nvPr>
        </p:nvSpPr>
        <p:spPr>
          <a:xfrm>
            <a:off x="311700" y="1391378"/>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107950"/>
            <a:ext cx="4045200" cy="1683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drive.google.com/file/d/0Bwt7nTb0vjXcQ001Nm5GejZiUkxnN0FTb2U5bnk1MWVCTDNn/view"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cconnex.gc.ca/groups/profile/21911625?language=en" TargetMode="External"/><Relationship Id="rId7" Type="http://schemas.openxmlformats.org/officeDocument/2006/relationships/hyperlink" Target="https://gcconnex.gc.ca/groups/profile/10947731?language=en"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gcconnex.gc.ca/groups/profile/24345174?language=en" TargetMode="External"/><Relationship Id="rId5" Type="http://schemas.openxmlformats.org/officeDocument/2006/relationships/hyperlink" Target="https://gcconnex.gc.ca/groups/profile/5394852?language=en" TargetMode="External"/><Relationship Id="rId4" Type="http://schemas.openxmlformats.org/officeDocument/2006/relationships/hyperlink" Target="https://gcconnex.gc.ca/groups/profile/25886401/esdc-innovation-lab-lab-dinnovation-dedsc?language=en"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mailto:Damien.Middleditch@international.gc.ca"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hyperlink" Target="https://www.linkedin.com/in/damienmiddleditch/" TargetMode="External"/><Relationship Id="rId4" Type="http://schemas.openxmlformats.org/officeDocument/2006/relationships/hyperlink" Target="https://twitter.com/devilmaycare666"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096250" y="1627200"/>
            <a:ext cx="2951400" cy="158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t>Measuring for Outcome</a:t>
            </a:r>
            <a:endParaRPr/>
          </a:p>
        </p:txBody>
      </p:sp>
      <p:sp>
        <p:nvSpPr>
          <p:cNvPr id="56" name="Google Shape;56;p12"/>
          <p:cNvSpPr txBox="1">
            <a:spLocks noGrp="1"/>
          </p:cNvSpPr>
          <p:nvPr>
            <p:ph type="subTitle" idx="1"/>
          </p:nvPr>
        </p:nvSpPr>
        <p:spPr>
          <a:xfrm>
            <a:off x="3096363" y="3266930"/>
            <a:ext cx="2951400" cy="7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solidFill>
                  <a:srgbClr val="FFFFFF"/>
                </a:solidFill>
              </a:rPr>
              <a:t>Getting S**t Done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p:nvPr/>
        </p:nvSpPr>
        <p:spPr>
          <a:xfrm>
            <a:off x="0" y="0"/>
            <a:ext cx="9144000" cy="5143500"/>
          </a:xfrm>
          <a:prstGeom prst="rect">
            <a:avLst/>
          </a:prstGeom>
          <a:solidFill>
            <a:srgbClr val="141414"/>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p21"/>
          <p:cNvSpPr txBox="1">
            <a:spLocks noGrp="1"/>
          </p:cNvSpPr>
          <p:nvPr>
            <p:ph type="title"/>
          </p:nvPr>
        </p:nvSpPr>
        <p:spPr>
          <a:xfrm>
            <a:off x="4260427" y="1488629"/>
            <a:ext cx="3914860" cy="22570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dk1"/>
                </a:solidFill>
              </a:rPr>
              <a:t>There are three kinds of lies: </a:t>
            </a:r>
            <a:br>
              <a:rPr lang="en" sz="3600">
                <a:solidFill>
                  <a:schemeClr val="dk1"/>
                </a:solidFill>
              </a:rPr>
            </a:br>
            <a:r>
              <a:rPr lang="en" sz="3600">
                <a:solidFill>
                  <a:schemeClr val="dk1"/>
                </a:solidFill>
              </a:rPr>
              <a:t>lies, damned lies, and statistics</a:t>
            </a:r>
            <a:r>
              <a:rPr lang="en" sz="3600" i="1">
                <a:solidFill>
                  <a:srgbClr val="000000"/>
                </a:solidFill>
              </a:rPr>
              <a:t/>
            </a:r>
            <a:br>
              <a:rPr lang="en" sz="3600" i="1">
                <a:solidFill>
                  <a:srgbClr val="000000"/>
                </a:solidFill>
              </a:rPr>
            </a:br>
            <a:endParaRPr sz="3600">
              <a:solidFill>
                <a:schemeClr val="accent5"/>
              </a:solidFill>
            </a:endParaRPr>
          </a:p>
        </p:txBody>
      </p:sp>
      <p:cxnSp>
        <p:nvCxnSpPr>
          <p:cNvPr id="115" name="Google Shape;115;p21"/>
          <p:cNvCxnSpPr/>
          <p:nvPr/>
        </p:nvCxnSpPr>
        <p:spPr>
          <a:xfrm>
            <a:off x="4264660" y="1488629"/>
            <a:ext cx="3336513" cy="0"/>
          </a:xfrm>
          <a:prstGeom prst="straightConnector1">
            <a:avLst/>
          </a:prstGeom>
          <a:noFill/>
          <a:ln w="9525" cap="flat" cmpd="sng">
            <a:solidFill>
              <a:schemeClr val="dk1"/>
            </a:solidFill>
            <a:prstDash val="solid"/>
            <a:round/>
            <a:headEnd type="none" w="sm" len="sm"/>
            <a:tailEnd type="none" w="sm" len="sm"/>
          </a:ln>
        </p:spPr>
      </p:cxnSp>
      <p:sp>
        <p:nvSpPr>
          <p:cNvPr id="116" name="Google Shape;116;p21"/>
          <p:cNvSpPr/>
          <p:nvPr/>
        </p:nvSpPr>
        <p:spPr>
          <a:xfrm>
            <a:off x="4260427" y="610984"/>
            <a:ext cx="755335"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9600" b="1" i="0" u="none" strike="noStrike" cap="none">
                <a:solidFill>
                  <a:schemeClr val="dk1"/>
                </a:solidFill>
                <a:latin typeface="Playfair Display"/>
                <a:ea typeface="Playfair Display"/>
                <a:cs typeface="Playfair Display"/>
                <a:sym typeface="Playfair Display"/>
              </a:rPr>
              <a:t>“</a:t>
            </a:r>
            <a:endParaRPr sz="9600" b="0" i="0" u="none" strike="noStrike" cap="none">
              <a:solidFill>
                <a:schemeClr val="dk1"/>
              </a:solidFill>
              <a:latin typeface="Arial"/>
              <a:ea typeface="Arial"/>
              <a:cs typeface="Arial"/>
              <a:sym typeface="Arial"/>
            </a:endParaRPr>
          </a:p>
        </p:txBody>
      </p:sp>
      <p:sp>
        <p:nvSpPr>
          <p:cNvPr id="117" name="Google Shape;117;p21"/>
          <p:cNvSpPr txBox="1"/>
          <p:nvPr/>
        </p:nvSpPr>
        <p:spPr>
          <a:xfrm>
            <a:off x="4910666" y="3935306"/>
            <a:ext cx="3095413" cy="52322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1400" b="0" i="0" u="none" strike="noStrike" cap="none">
                <a:solidFill>
                  <a:srgbClr val="BFBFBF"/>
                </a:solidFill>
                <a:latin typeface="Lato"/>
                <a:ea typeface="Lato"/>
                <a:cs typeface="Lato"/>
                <a:sym typeface="Lato"/>
              </a:rPr>
              <a:t>-Mark Twain </a:t>
            </a:r>
            <a:br>
              <a:rPr lang="en" sz="1400" b="0" i="0" u="none" strike="noStrike" cap="none">
                <a:solidFill>
                  <a:srgbClr val="BFBFBF"/>
                </a:solidFill>
                <a:latin typeface="Lato"/>
                <a:ea typeface="Lato"/>
                <a:cs typeface="Lato"/>
                <a:sym typeface="Lato"/>
              </a:rPr>
            </a:br>
            <a:r>
              <a:rPr lang="en" sz="1400" b="0" i="0" u="none" strike="noStrike" cap="none">
                <a:solidFill>
                  <a:srgbClr val="BFBFBF"/>
                </a:solidFill>
                <a:latin typeface="Lato"/>
                <a:ea typeface="Lato"/>
                <a:cs typeface="Lato"/>
                <a:sym typeface="Lato"/>
              </a:rPr>
              <a:t>in </a:t>
            </a:r>
            <a:r>
              <a:rPr lang="en" sz="1400" b="0" i="1" u="none" strike="noStrike" cap="none">
                <a:solidFill>
                  <a:srgbClr val="BFBFBF"/>
                </a:solidFill>
                <a:latin typeface="Lato"/>
                <a:ea typeface="Lato"/>
                <a:cs typeface="Lato"/>
                <a:sym typeface="Lato"/>
              </a:rPr>
              <a:t>Chapters from My Autobiography</a:t>
            </a:r>
            <a:endParaRPr sz="1400" b="0" i="0" u="none" strike="noStrike" cap="none">
              <a:solidFill>
                <a:srgbClr val="BFBFBF"/>
              </a:solidFill>
              <a:latin typeface="Lato"/>
              <a:ea typeface="Lato"/>
              <a:cs typeface="Lato"/>
              <a:sym typeface="Lato"/>
            </a:endParaRPr>
          </a:p>
        </p:txBody>
      </p:sp>
      <p:pic>
        <p:nvPicPr>
          <p:cNvPr id="118" name="Google Shape;118;p21"/>
          <p:cNvPicPr preferRelativeResize="0"/>
          <p:nvPr/>
        </p:nvPicPr>
        <p:blipFill rotWithShape="1">
          <a:blip r:embed="rId3">
            <a:alphaModFix/>
          </a:blip>
          <a:srcRect/>
          <a:stretch/>
        </p:blipFill>
        <p:spPr>
          <a:xfrm>
            <a:off x="152400" y="152400"/>
            <a:ext cx="3773977"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Statistics</a:t>
            </a:r>
            <a:endParaRPr sz="3600">
              <a:solidFill>
                <a:schemeClr val="accent5"/>
              </a:solidFill>
            </a:endParaRPr>
          </a:p>
        </p:txBody>
      </p:sp>
      <p:sp>
        <p:nvSpPr>
          <p:cNvPr id="124" name="Google Shape;124;p22"/>
          <p:cNvSpPr txBox="1">
            <a:spLocks noGrp="1"/>
          </p:cNvSpPr>
          <p:nvPr>
            <p:ph type="body" idx="1"/>
          </p:nvPr>
        </p:nvSpPr>
        <p:spPr>
          <a:xfrm>
            <a:off x="348800" y="1219300"/>
            <a:ext cx="345104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Statistics and other data can be persuasive, but are also dangerously misleading if applied incorrectly.</a:t>
            </a:r>
            <a:endParaRPr sz="2400">
              <a:solidFill>
                <a:srgbClr val="000000"/>
              </a:solidFill>
            </a:endParaRPr>
          </a:p>
        </p:txBody>
      </p:sp>
      <p:sp>
        <p:nvSpPr>
          <p:cNvPr id="125" name="Google Shape;125;p22"/>
          <p:cNvSpPr txBox="1"/>
          <p:nvPr/>
        </p:nvSpPr>
        <p:spPr>
          <a:xfrm>
            <a:off x="4572000" y="1024323"/>
            <a:ext cx="4006453" cy="254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en" sz="2400" b="0" i="0" u="none" strike="noStrike" cap="none">
                <a:solidFill>
                  <a:srgbClr val="000000"/>
                </a:solidFill>
                <a:latin typeface="Lato"/>
                <a:ea typeface="Lato"/>
                <a:cs typeface="Lato"/>
                <a:sym typeface="Lato"/>
              </a:rPr>
              <a:t>We must carefully consider:</a:t>
            </a:r>
            <a:endParaRPr/>
          </a:p>
          <a:p>
            <a:pPr marL="457200" marR="0" lvl="0" indent="-342900" algn="l" rtl="0">
              <a:lnSpc>
                <a:spcPct val="100000"/>
              </a:lnSpc>
              <a:spcBef>
                <a:spcPts val="1600"/>
              </a:spcBef>
              <a:spcAft>
                <a:spcPts val="0"/>
              </a:spcAft>
              <a:buClr>
                <a:schemeClr val="accent5"/>
              </a:buClr>
              <a:buSzPts val="1800"/>
              <a:buFont typeface="Noto Sans Symbols"/>
              <a:buChar char="▪"/>
            </a:pPr>
            <a:r>
              <a:rPr lang="en" sz="2400" b="0" i="0" u="none" strike="noStrike" cap="none">
                <a:solidFill>
                  <a:schemeClr val="accent5"/>
                </a:solidFill>
                <a:latin typeface="Lato"/>
                <a:ea typeface="Lato"/>
                <a:cs typeface="Lato"/>
                <a:sym typeface="Lato"/>
              </a:rPr>
              <a:t>source</a:t>
            </a:r>
            <a:endParaRPr/>
          </a:p>
          <a:p>
            <a:pPr marL="457200" marR="0" lvl="0" indent="-342900" algn="l" rtl="0">
              <a:lnSpc>
                <a:spcPct val="100000"/>
              </a:lnSpc>
              <a:spcBef>
                <a:spcPts val="0"/>
              </a:spcBef>
              <a:spcAft>
                <a:spcPts val="0"/>
              </a:spcAft>
              <a:buClr>
                <a:schemeClr val="accent5"/>
              </a:buClr>
              <a:buSzPts val="1800"/>
              <a:buFont typeface="Noto Sans Symbols"/>
              <a:buChar char="▪"/>
            </a:pPr>
            <a:r>
              <a:rPr lang="en" sz="2400" b="0" i="0" u="none" strike="noStrike" cap="none">
                <a:solidFill>
                  <a:schemeClr val="accent5"/>
                </a:solidFill>
                <a:latin typeface="Lato"/>
                <a:ea typeface="Lato"/>
                <a:cs typeface="Lato"/>
                <a:sym typeface="Lato"/>
              </a:rPr>
              <a:t>accuracy</a:t>
            </a:r>
            <a:endParaRPr/>
          </a:p>
          <a:p>
            <a:pPr marL="457200" marR="0" lvl="0" indent="-342900" algn="l" rtl="0">
              <a:lnSpc>
                <a:spcPct val="100000"/>
              </a:lnSpc>
              <a:spcBef>
                <a:spcPts val="0"/>
              </a:spcBef>
              <a:spcAft>
                <a:spcPts val="0"/>
              </a:spcAft>
              <a:buClr>
                <a:schemeClr val="accent5"/>
              </a:buClr>
              <a:buSzPts val="1800"/>
              <a:buFont typeface="Noto Sans Symbols"/>
              <a:buChar char="▪"/>
            </a:pPr>
            <a:r>
              <a:rPr lang="en" sz="2400" b="0" i="0" u="none" strike="noStrike" cap="none">
                <a:solidFill>
                  <a:schemeClr val="accent5"/>
                </a:solidFill>
                <a:latin typeface="Lato"/>
                <a:ea typeface="Lato"/>
                <a:cs typeface="Lato"/>
                <a:sym typeface="Lato"/>
              </a:rPr>
              <a:t>context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Sources</a:t>
            </a:r>
            <a:endParaRPr sz="3600">
              <a:solidFill>
                <a:schemeClr val="accent5"/>
              </a:solidFill>
            </a:endParaRPr>
          </a:p>
        </p:txBody>
      </p:sp>
      <p:sp>
        <p:nvSpPr>
          <p:cNvPr id="131" name="Google Shape;131;p23"/>
          <p:cNvSpPr txBox="1">
            <a:spLocks noGrp="1"/>
          </p:cNvSpPr>
          <p:nvPr>
            <p:ph type="body" idx="1"/>
          </p:nvPr>
        </p:nvSpPr>
        <p:spPr>
          <a:xfrm>
            <a:off x="311700" y="1208574"/>
            <a:ext cx="4349400" cy="33634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b="1">
                <a:solidFill>
                  <a:srgbClr val="000000"/>
                </a:solidFill>
              </a:rPr>
              <a:t>Consider</a:t>
            </a:r>
            <a:r>
              <a:rPr lang="en" sz="2400">
                <a:solidFill>
                  <a:srgbClr val="000000"/>
                </a:solidFill>
              </a:rPr>
              <a:t> the source of your statistics.  </a:t>
            </a:r>
            <a:endParaRPr sz="2400">
              <a:solidFill>
                <a:srgbClr val="000000"/>
              </a:solidFill>
            </a:endParaRPr>
          </a:p>
          <a:p>
            <a:pPr marL="0" lvl="0" indent="0" algn="l" rtl="0">
              <a:lnSpc>
                <a:spcPct val="115000"/>
              </a:lnSpc>
              <a:spcBef>
                <a:spcPts val="1600"/>
              </a:spcBef>
              <a:spcAft>
                <a:spcPts val="0"/>
              </a:spcAft>
              <a:buSzPts val="1800"/>
              <a:buNone/>
            </a:pPr>
            <a:r>
              <a:rPr lang="en" sz="2400" b="1">
                <a:solidFill>
                  <a:srgbClr val="000000"/>
                </a:solidFill>
              </a:rPr>
              <a:t>Do not rely </a:t>
            </a:r>
            <a:r>
              <a:rPr lang="en" sz="2400">
                <a:solidFill>
                  <a:srgbClr val="000000"/>
                </a:solidFill>
              </a:rPr>
              <a:t>on statistics that come from a potentially untrustworthy or biased source.</a:t>
            </a:r>
            <a:endParaRPr sz="2400">
              <a:solidFill>
                <a:srgbClr val="000000"/>
              </a:solidFill>
            </a:endParaRPr>
          </a:p>
          <a:p>
            <a:pPr marL="0" lvl="0" indent="0" algn="l" rtl="0">
              <a:lnSpc>
                <a:spcPct val="115000"/>
              </a:lnSpc>
              <a:spcBef>
                <a:spcPts val="1600"/>
              </a:spcBef>
              <a:spcAft>
                <a:spcPts val="1600"/>
              </a:spcAft>
              <a:buSzPts val="1800"/>
              <a:buNone/>
            </a:pPr>
            <a:endParaRPr sz="1800">
              <a:solidFill>
                <a:srgbClr val="000000"/>
              </a:solidFill>
            </a:endParaRPr>
          </a:p>
        </p:txBody>
      </p:sp>
      <p:pic>
        <p:nvPicPr>
          <p:cNvPr id="132" name="Google Shape;132;p23"/>
          <p:cNvPicPr preferRelativeResize="0"/>
          <p:nvPr/>
        </p:nvPicPr>
        <p:blipFill rotWithShape="1">
          <a:blip r:embed="rId3">
            <a:alphaModFix/>
          </a:blip>
          <a:srcRect/>
          <a:stretch/>
        </p:blipFill>
        <p:spPr>
          <a:xfrm>
            <a:off x="4572000" y="1106974"/>
            <a:ext cx="4178101" cy="3135923"/>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391350"/>
            <a:ext cx="4124833"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Accuracy</a:t>
            </a:r>
            <a:endParaRPr sz="3600">
              <a:solidFill>
                <a:schemeClr val="accent5"/>
              </a:solidFill>
            </a:endParaRPr>
          </a:p>
        </p:txBody>
      </p:sp>
      <p:sp>
        <p:nvSpPr>
          <p:cNvPr id="138" name="Google Shape;138;p24"/>
          <p:cNvSpPr txBox="1">
            <a:spLocks noGrp="1"/>
          </p:cNvSpPr>
          <p:nvPr>
            <p:ph type="body" idx="1"/>
          </p:nvPr>
        </p:nvSpPr>
        <p:spPr>
          <a:xfrm>
            <a:off x="267100" y="1209300"/>
            <a:ext cx="4386180" cy="272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400" b="1">
                <a:solidFill>
                  <a:srgbClr val="000000"/>
                </a:solidFill>
              </a:rPr>
              <a:t>Statistical Accuracy</a:t>
            </a:r>
            <a:r>
              <a:rPr lang="en" sz="2400">
                <a:solidFill>
                  <a:srgbClr val="000000"/>
                </a:solidFill>
              </a:rPr>
              <a:t> is a measure of statistical bias and relevance.</a:t>
            </a:r>
            <a:endParaRPr sz="2400">
              <a:solidFill>
                <a:srgbClr val="000000"/>
              </a:solidFill>
            </a:endParaRPr>
          </a:p>
          <a:p>
            <a:pPr marL="0" lvl="0" indent="0" algn="l" rtl="0">
              <a:lnSpc>
                <a:spcPct val="100000"/>
              </a:lnSpc>
              <a:spcBef>
                <a:spcPts val="1600"/>
              </a:spcBef>
              <a:spcAft>
                <a:spcPts val="0"/>
              </a:spcAft>
              <a:buSzPts val="1800"/>
              <a:buNone/>
            </a:pPr>
            <a:r>
              <a:rPr lang="en" sz="2400" b="1">
                <a:solidFill>
                  <a:srgbClr val="000000"/>
                </a:solidFill>
              </a:rPr>
              <a:t>Consider</a:t>
            </a:r>
            <a:r>
              <a:rPr lang="en" sz="2400">
                <a:solidFill>
                  <a:srgbClr val="000000"/>
                </a:solidFill>
              </a:rPr>
              <a:t> whether your sample is representative, and large enough to be relevant.</a:t>
            </a:r>
            <a:endParaRPr sz="2400">
              <a:solidFill>
                <a:srgbClr val="000000"/>
              </a:solidFill>
            </a:endParaRPr>
          </a:p>
          <a:p>
            <a:pPr marL="0" lvl="0" indent="0" algn="l" rtl="0">
              <a:lnSpc>
                <a:spcPct val="100000"/>
              </a:lnSpc>
              <a:spcBef>
                <a:spcPts val="1600"/>
              </a:spcBef>
              <a:spcAft>
                <a:spcPts val="0"/>
              </a:spcAft>
              <a:buSzPts val="1800"/>
              <a:buNone/>
            </a:pPr>
            <a:r>
              <a:rPr lang="en" sz="2400">
                <a:solidFill>
                  <a:srgbClr val="000000"/>
                </a:solidFill>
              </a:rPr>
              <a:t>Does your data really support your conclusions?</a:t>
            </a:r>
            <a:endParaRPr sz="2400">
              <a:solidFill>
                <a:srgbClr val="000000"/>
              </a:solidFill>
            </a:endParaRPr>
          </a:p>
          <a:p>
            <a:pPr marL="0" lvl="0" indent="0" algn="l" rtl="0">
              <a:lnSpc>
                <a:spcPct val="115000"/>
              </a:lnSpc>
              <a:spcBef>
                <a:spcPts val="1600"/>
              </a:spcBef>
              <a:spcAft>
                <a:spcPts val="0"/>
              </a:spcAft>
              <a:buSzPts val="1800"/>
              <a:buNone/>
            </a:pPr>
            <a:endParaRPr sz="1800" b="1">
              <a:solidFill>
                <a:schemeClr val="accent5"/>
              </a:solidFill>
            </a:endParaRPr>
          </a:p>
          <a:p>
            <a:pPr marL="0" lvl="0" indent="0" algn="l" rtl="0">
              <a:lnSpc>
                <a:spcPct val="115000"/>
              </a:lnSpc>
              <a:spcBef>
                <a:spcPts val="1600"/>
              </a:spcBef>
              <a:spcAft>
                <a:spcPts val="1600"/>
              </a:spcAft>
              <a:buSzPts val="1800"/>
              <a:buNone/>
            </a:pPr>
            <a:r>
              <a:rPr lang="en"/>
              <a:t> </a:t>
            </a:r>
            <a:endParaRPr/>
          </a:p>
        </p:txBody>
      </p:sp>
      <p:sp>
        <p:nvSpPr>
          <p:cNvPr id="139" name="Google Shape;139;p24"/>
          <p:cNvSpPr txBox="1">
            <a:spLocks noGrp="1"/>
          </p:cNvSpPr>
          <p:nvPr>
            <p:ph type="body" idx="1"/>
          </p:nvPr>
        </p:nvSpPr>
        <p:spPr>
          <a:xfrm>
            <a:off x="311700" y="3120500"/>
            <a:ext cx="4260300" cy="71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800">
              <a:solidFill>
                <a:srgbClr val="000000"/>
              </a:solidFill>
            </a:endParaRPr>
          </a:p>
          <a:p>
            <a:pPr marL="0" lvl="0" indent="0" algn="l" rtl="0">
              <a:lnSpc>
                <a:spcPct val="115000"/>
              </a:lnSpc>
              <a:spcBef>
                <a:spcPts val="1600"/>
              </a:spcBef>
              <a:spcAft>
                <a:spcPts val="0"/>
              </a:spcAft>
              <a:buSzPts val="1800"/>
              <a:buNone/>
            </a:pPr>
            <a:endParaRPr sz="1800">
              <a:solidFill>
                <a:srgbClr val="000000"/>
              </a:solidFill>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 </a:t>
            </a:r>
            <a:endParaRPr/>
          </a:p>
        </p:txBody>
      </p:sp>
      <p:pic>
        <p:nvPicPr>
          <p:cNvPr id="140" name="Google Shape;140;p24"/>
          <p:cNvPicPr preferRelativeResize="0"/>
          <p:nvPr/>
        </p:nvPicPr>
        <p:blipFill rotWithShape="1">
          <a:blip r:embed="rId3">
            <a:alphaModFix/>
          </a:blip>
          <a:srcRect/>
          <a:stretch/>
        </p:blipFill>
        <p:spPr>
          <a:xfrm>
            <a:off x="5005493" y="1017450"/>
            <a:ext cx="3483507" cy="1155199"/>
          </a:xfrm>
          <a:prstGeom prst="rect">
            <a:avLst/>
          </a:prstGeom>
          <a:noFill/>
          <a:ln>
            <a:noFill/>
          </a:ln>
        </p:spPr>
      </p:pic>
      <p:pic>
        <p:nvPicPr>
          <p:cNvPr id="141" name="Google Shape;141;p24"/>
          <p:cNvPicPr preferRelativeResize="0"/>
          <p:nvPr/>
        </p:nvPicPr>
        <p:blipFill rotWithShape="1">
          <a:blip r:embed="rId4">
            <a:alphaModFix/>
          </a:blip>
          <a:srcRect/>
          <a:stretch/>
        </p:blipFill>
        <p:spPr>
          <a:xfrm>
            <a:off x="4901825" y="2503375"/>
            <a:ext cx="3587175" cy="194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Accuracy: </a:t>
            </a:r>
            <a:br>
              <a:rPr lang="en" sz="3600">
                <a:solidFill>
                  <a:schemeClr val="accent5"/>
                </a:solidFill>
              </a:rPr>
            </a:br>
            <a:r>
              <a:rPr lang="en" sz="3600">
                <a:solidFill>
                  <a:schemeClr val="accent5"/>
                </a:solidFill>
              </a:rPr>
              <a:t>Data Sanitization</a:t>
            </a:r>
            <a:endParaRPr sz="3600">
              <a:solidFill>
                <a:schemeClr val="accent5"/>
              </a:solidFill>
            </a:endParaRPr>
          </a:p>
        </p:txBody>
      </p:sp>
      <p:sp>
        <p:nvSpPr>
          <p:cNvPr id="147" name="Google Shape;147;p25"/>
          <p:cNvSpPr txBox="1">
            <a:spLocks noGrp="1"/>
          </p:cNvSpPr>
          <p:nvPr>
            <p:ph type="body" idx="1"/>
          </p:nvPr>
        </p:nvSpPr>
        <p:spPr>
          <a:xfrm>
            <a:off x="311699" y="1809567"/>
            <a:ext cx="5100193" cy="12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b="1">
                <a:solidFill>
                  <a:srgbClr val="000000"/>
                </a:solidFill>
              </a:rPr>
              <a:t>Make sure </a:t>
            </a:r>
            <a:r>
              <a:rPr lang="en" sz="2400">
                <a:solidFill>
                  <a:srgbClr val="000000"/>
                </a:solidFill>
              </a:rPr>
              <a:t>your data set is valid by cleaning up its source.</a:t>
            </a:r>
            <a:endParaRPr sz="2400">
              <a:solidFill>
                <a:srgbClr val="000000"/>
              </a:solidFill>
            </a:endParaRPr>
          </a:p>
          <a:p>
            <a:pPr marL="0" lvl="0" indent="0" algn="l" rtl="0">
              <a:lnSpc>
                <a:spcPct val="115000"/>
              </a:lnSpc>
              <a:spcBef>
                <a:spcPts val="1600"/>
              </a:spcBef>
              <a:spcAft>
                <a:spcPts val="0"/>
              </a:spcAft>
              <a:buSzPts val="1800"/>
              <a:buNone/>
            </a:pPr>
            <a:r>
              <a:rPr lang="en" sz="2400" b="1">
                <a:solidFill>
                  <a:srgbClr val="000000"/>
                </a:solidFill>
              </a:rPr>
              <a:t>Consider</a:t>
            </a:r>
            <a:r>
              <a:rPr lang="en" sz="2400">
                <a:solidFill>
                  <a:srgbClr val="000000"/>
                </a:solidFill>
              </a:rPr>
              <a:t> </a:t>
            </a:r>
            <a:r>
              <a:rPr lang="en" sz="2400" b="1">
                <a:solidFill>
                  <a:schemeClr val="accent5"/>
                </a:solidFill>
              </a:rPr>
              <a:t>outliers </a:t>
            </a:r>
            <a:r>
              <a:rPr lang="en" sz="2400">
                <a:solidFill>
                  <a:srgbClr val="000000"/>
                </a:solidFill>
              </a:rPr>
              <a:t>that should be eliminated.</a:t>
            </a:r>
            <a:endParaRPr sz="2400">
              <a:solidFill>
                <a:srgbClr val="000000"/>
              </a:solidFill>
            </a:endParaRPr>
          </a:p>
          <a:p>
            <a:pPr marL="0" lvl="0" indent="0" algn="ctr" rtl="0">
              <a:lnSpc>
                <a:spcPct val="115000"/>
              </a:lnSpc>
              <a:spcBef>
                <a:spcPts val="1600"/>
              </a:spcBef>
              <a:spcAft>
                <a:spcPts val="0"/>
              </a:spcAft>
              <a:buSzPts val="1800"/>
              <a:buNone/>
            </a:pPr>
            <a:endParaRPr sz="2000">
              <a:solidFill>
                <a:srgbClr val="000000"/>
              </a:solidFill>
            </a:endParaRPr>
          </a:p>
          <a:p>
            <a:pPr marL="0" lvl="0" indent="0" algn="l" rtl="0">
              <a:lnSpc>
                <a:spcPct val="115000"/>
              </a:lnSpc>
              <a:spcBef>
                <a:spcPts val="1600"/>
              </a:spcBef>
              <a:spcAft>
                <a:spcPts val="1600"/>
              </a:spcAft>
              <a:buSzPts val="1800"/>
              <a:buNone/>
            </a:pPr>
            <a:endParaRPr b="1">
              <a:solidFill>
                <a:schemeClr val="accent5"/>
              </a:solidFill>
            </a:endParaRPr>
          </a:p>
        </p:txBody>
      </p:sp>
      <p:pic>
        <p:nvPicPr>
          <p:cNvPr id="148" name="Google Shape;148;p25"/>
          <p:cNvPicPr preferRelativeResize="0"/>
          <p:nvPr/>
        </p:nvPicPr>
        <p:blipFill rotWithShape="1">
          <a:blip r:embed="rId3">
            <a:alphaModFix/>
          </a:blip>
          <a:srcRect/>
          <a:stretch/>
        </p:blipFill>
        <p:spPr>
          <a:xfrm>
            <a:off x="5689600" y="1017451"/>
            <a:ext cx="2744800" cy="2791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p:nvPr/>
        </p:nvSpPr>
        <p:spPr>
          <a:xfrm>
            <a:off x="4138507" y="580023"/>
            <a:ext cx="4384468" cy="4403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Lato"/>
                <a:ea typeface="Lato"/>
                <a:cs typeface="Lato"/>
                <a:sym typeface="Lato"/>
              </a:rPr>
              <a:t>In a Card Sort-Exercise the fastest participant might take </a:t>
            </a:r>
            <a:r>
              <a:rPr lang="en" sz="2400" b="0" i="0" u="none" strike="noStrike" cap="none">
                <a:solidFill>
                  <a:schemeClr val="accent5"/>
                </a:solidFill>
                <a:latin typeface="Lato"/>
                <a:ea typeface="Lato"/>
                <a:cs typeface="Lato"/>
                <a:sym typeface="Lato"/>
              </a:rPr>
              <a:t>30 seconds</a:t>
            </a:r>
            <a:r>
              <a:rPr lang="en" sz="2400" b="0" i="0" u="none" strike="noStrike" cap="none">
                <a:solidFill>
                  <a:srgbClr val="000000"/>
                </a:solidFill>
                <a:latin typeface="Lato"/>
                <a:ea typeface="Lato"/>
                <a:cs typeface="Lato"/>
                <a:sym typeface="Lato"/>
              </a:rPr>
              <a:t>, while the slowest might take </a:t>
            </a:r>
            <a:r>
              <a:rPr lang="en" sz="2400" b="0" i="0" u="none" strike="noStrike" cap="none">
                <a:solidFill>
                  <a:schemeClr val="accent5"/>
                </a:solidFill>
                <a:latin typeface="Lato"/>
                <a:ea typeface="Lato"/>
                <a:cs typeface="Lato"/>
                <a:sym typeface="Lato"/>
              </a:rPr>
              <a:t>45 minutes</a:t>
            </a:r>
            <a:r>
              <a:rPr lang="en" sz="2400" b="0" i="0" u="none" strike="noStrike" cap="none">
                <a:solidFill>
                  <a:srgbClr val="000000"/>
                </a:solidFill>
                <a:latin typeface="Lato"/>
                <a:ea typeface="Lato"/>
                <a:cs typeface="Lato"/>
                <a:sym typeface="Lato"/>
              </a:rPr>
              <a:t>.</a:t>
            </a:r>
            <a:endParaRPr sz="2400" b="0" i="0" u="none" strike="noStrike" cap="none">
              <a:solidFill>
                <a:srgbClr val="000000"/>
              </a:solidFill>
              <a:latin typeface="Lato"/>
              <a:ea typeface="Lato"/>
              <a:cs typeface="Lato"/>
              <a:sym typeface="Lato"/>
            </a:endParaRPr>
          </a:p>
          <a:p>
            <a:pPr marL="0" marR="0" lvl="0" indent="0" algn="l" rtl="0">
              <a:lnSpc>
                <a:spcPct val="115000"/>
              </a:lnSpc>
              <a:spcBef>
                <a:spcPts val="1600"/>
              </a:spcBef>
              <a:spcAft>
                <a:spcPts val="1600"/>
              </a:spcAft>
              <a:buClr>
                <a:srgbClr val="000000"/>
              </a:buClr>
              <a:buSzPts val="2400"/>
              <a:buFont typeface="Arial"/>
              <a:buNone/>
            </a:pPr>
            <a:r>
              <a:rPr lang="en" sz="2400" b="0" i="0" u="none" strike="noStrike" cap="none">
                <a:solidFill>
                  <a:srgbClr val="000000"/>
                </a:solidFill>
                <a:latin typeface="Lato"/>
                <a:ea typeface="Lato"/>
                <a:cs typeface="Lato"/>
                <a:sym typeface="Lato"/>
              </a:rPr>
              <a:t>Results like these, left alone, might disproportionately skew your data in a particular direction.</a:t>
            </a:r>
            <a:endParaRPr sz="2400" b="0" i="0" u="none" strike="noStrike" cap="none">
              <a:solidFill>
                <a:srgbClr val="000000"/>
              </a:solidFill>
              <a:latin typeface="Arial"/>
              <a:ea typeface="Arial"/>
              <a:cs typeface="Arial"/>
              <a:sym typeface="Arial"/>
            </a:endParaRPr>
          </a:p>
        </p:txBody>
      </p:sp>
      <p:pic>
        <p:nvPicPr>
          <p:cNvPr id="154" name="Google Shape;154;p26"/>
          <p:cNvPicPr preferRelativeResize="0"/>
          <p:nvPr/>
        </p:nvPicPr>
        <p:blipFill rotWithShape="1">
          <a:blip r:embed="rId3">
            <a:alphaModFix/>
          </a:blip>
          <a:srcRect/>
          <a:stretch/>
        </p:blipFill>
        <p:spPr>
          <a:xfrm>
            <a:off x="710675" y="2571750"/>
            <a:ext cx="2857500" cy="1600200"/>
          </a:xfrm>
          <a:prstGeom prst="rect">
            <a:avLst/>
          </a:prstGeom>
          <a:noFill/>
          <a:ln w="28575" cap="flat" cmpd="sng">
            <a:solidFill>
              <a:srgbClr val="000000"/>
            </a:solidFill>
            <a:prstDash val="solid"/>
            <a:round/>
            <a:headEnd type="none" w="sm" len="sm"/>
            <a:tailEnd type="none" w="sm" len="sm"/>
          </a:ln>
        </p:spPr>
      </p:pic>
      <p:pic>
        <p:nvPicPr>
          <p:cNvPr id="155" name="Google Shape;155;p26"/>
          <p:cNvPicPr preferRelativeResize="0"/>
          <p:nvPr/>
        </p:nvPicPr>
        <p:blipFill rotWithShape="1">
          <a:blip r:embed="rId4">
            <a:alphaModFix/>
          </a:blip>
          <a:srcRect/>
          <a:stretch/>
        </p:blipFill>
        <p:spPr>
          <a:xfrm>
            <a:off x="710675" y="785100"/>
            <a:ext cx="2857500" cy="1666875"/>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Context</a:t>
            </a:r>
            <a:endParaRPr sz="3600">
              <a:solidFill>
                <a:schemeClr val="accent5"/>
              </a:solidFill>
            </a:endParaRPr>
          </a:p>
        </p:txBody>
      </p:sp>
      <p:sp>
        <p:nvSpPr>
          <p:cNvPr id="161" name="Google Shape;161;p27"/>
          <p:cNvSpPr txBox="1">
            <a:spLocks noGrp="1"/>
          </p:cNvSpPr>
          <p:nvPr>
            <p:ph type="body" idx="1"/>
          </p:nvPr>
        </p:nvSpPr>
        <p:spPr>
          <a:xfrm>
            <a:off x="318473" y="1131195"/>
            <a:ext cx="8520600" cy="212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b="1">
                <a:solidFill>
                  <a:srgbClr val="000000"/>
                </a:solidFill>
              </a:rPr>
              <a:t>What data are you collecting? </a:t>
            </a:r>
            <a:br>
              <a:rPr lang="en" sz="2400" b="1">
                <a:solidFill>
                  <a:srgbClr val="000000"/>
                </a:solidFill>
              </a:rPr>
            </a:br>
            <a:r>
              <a:rPr lang="en" sz="2400" b="1">
                <a:solidFill>
                  <a:srgbClr val="000000"/>
                </a:solidFill>
              </a:rPr>
              <a:t>How is it being collected? </a:t>
            </a:r>
            <a:endParaRPr/>
          </a:p>
          <a:p>
            <a:pPr marL="0" lvl="0" indent="0" algn="l" rtl="0">
              <a:lnSpc>
                <a:spcPct val="115000"/>
              </a:lnSpc>
              <a:spcBef>
                <a:spcPts val="0"/>
              </a:spcBef>
              <a:spcAft>
                <a:spcPts val="0"/>
              </a:spcAft>
              <a:buSzPts val="1800"/>
              <a:buNone/>
            </a:pPr>
            <a:r>
              <a:rPr lang="en" sz="2400" b="1">
                <a:solidFill>
                  <a:srgbClr val="000000"/>
                </a:solidFill>
              </a:rPr>
              <a:t>Does this affect your conclusions?</a:t>
            </a:r>
            <a:endParaRPr sz="2400" b="1">
              <a:solidFill>
                <a:srgbClr val="000000"/>
              </a:solidFill>
            </a:endParaRPr>
          </a:p>
          <a:p>
            <a:pPr marL="342900" lvl="0" indent="-342900" algn="l" rtl="0">
              <a:lnSpc>
                <a:spcPct val="115000"/>
              </a:lnSpc>
              <a:spcBef>
                <a:spcPts val="1600"/>
              </a:spcBef>
              <a:spcAft>
                <a:spcPts val="0"/>
              </a:spcAft>
              <a:buSzPts val="1800"/>
              <a:buFont typeface="Noto Sans Symbols"/>
              <a:buChar char="⮚"/>
            </a:pPr>
            <a:r>
              <a:rPr lang="en" sz="2400">
                <a:solidFill>
                  <a:schemeClr val="accent5"/>
                </a:solidFill>
              </a:rPr>
              <a:t>Web Analytics considers metrics like Time on Site.</a:t>
            </a:r>
            <a:endParaRPr sz="2400">
              <a:solidFill>
                <a:schemeClr val="accent5"/>
              </a:solidFill>
            </a:endParaRPr>
          </a:p>
          <a:p>
            <a:pPr marL="342900" lvl="0" indent="-342900" algn="l" rtl="0">
              <a:lnSpc>
                <a:spcPct val="115000"/>
              </a:lnSpc>
              <a:spcBef>
                <a:spcPts val="1600"/>
              </a:spcBef>
              <a:spcAft>
                <a:spcPts val="1600"/>
              </a:spcAft>
              <a:buSzPts val="1800"/>
              <a:buFont typeface="Noto Sans Symbols"/>
              <a:buChar char="⮚"/>
            </a:pPr>
            <a:r>
              <a:rPr lang="en" sz="2400">
                <a:solidFill>
                  <a:schemeClr val="accent5"/>
                </a:solidFill>
              </a:rPr>
              <a:t>Google and Adobe Analytics measure this using timestamps, noting when a page is opened or event is triggered.</a:t>
            </a:r>
            <a:endParaRPr sz="2400">
              <a:solidFill>
                <a:schemeClr val="accent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Context: Time on Site</a:t>
            </a:r>
            <a:endParaRPr sz="3600">
              <a:solidFill>
                <a:schemeClr val="accent5"/>
              </a:solidFill>
            </a:endParaRPr>
          </a:p>
        </p:txBody>
      </p:sp>
      <p:sp>
        <p:nvSpPr>
          <p:cNvPr id="167" name="Google Shape;167;p28"/>
          <p:cNvSpPr txBox="1">
            <a:spLocks noGrp="1"/>
          </p:cNvSpPr>
          <p:nvPr>
            <p:ph type="body" idx="1"/>
          </p:nvPr>
        </p:nvSpPr>
        <p:spPr>
          <a:xfrm>
            <a:off x="311700" y="1241790"/>
            <a:ext cx="8520600" cy="1928400"/>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0"/>
              </a:spcBef>
              <a:spcAft>
                <a:spcPts val="0"/>
              </a:spcAft>
              <a:buSzPts val="1800"/>
              <a:buFont typeface="Noto Sans Symbols"/>
              <a:buChar char="⮚"/>
            </a:pPr>
            <a:r>
              <a:rPr lang="en" sz="2400">
                <a:solidFill>
                  <a:srgbClr val="000000"/>
                </a:solidFill>
              </a:rPr>
              <a:t>Adobe Analytics ends sessions after 30 minutes of inactivity.</a:t>
            </a:r>
            <a:endParaRPr sz="2400">
              <a:solidFill>
                <a:srgbClr val="000000"/>
              </a:solidFill>
            </a:endParaRPr>
          </a:p>
          <a:p>
            <a:pPr marL="342900" lvl="0" indent="-342900" algn="l" rtl="0">
              <a:lnSpc>
                <a:spcPct val="115000"/>
              </a:lnSpc>
              <a:spcBef>
                <a:spcPts val="1600"/>
              </a:spcBef>
              <a:spcAft>
                <a:spcPts val="0"/>
              </a:spcAft>
              <a:buSzPts val="1800"/>
              <a:buFont typeface="Noto Sans Symbols"/>
              <a:buChar char="⮚"/>
            </a:pPr>
            <a:r>
              <a:rPr lang="en" sz="2400">
                <a:solidFill>
                  <a:srgbClr val="000000"/>
                </a:solidFill>
              </a:rPr>
              <a:t>Google Analytics ends sessions after 30 minutes of inactivity by default, but can be adjusted to anywhere between a few seconds and several hours.</a:t>
            </a:r>
            <a:endParaRPr sz="2400">
              <a:solidFill>
                <a:srgbClr val="000000"/>
              </a:solidFill>
            </a:endParaRPr>
          </a:p>
          <a:p>
            <a:pPr marL="342900" lvl="0" indent="-342900" algn="l" rtl="0">
              <a:lnSpc>
                <a:spcPct val="115000"/>
              </a:lnSpc>
              <a:spcBef>
                <a:spcPts val="1600"/>
              </a:spcBef>
              <a:spcAft>
                <a:spcPts val="1600"/>
              </a:spcAft>
              <a:buSzPts val="1800"/>
              <a:buFont typeface="Noto Sans Symbols"/>
              <a:buChar char="⮚"/>
            </a:pPr>
            <a:r>
              <a:rPr lang="en" sz="2400">
                <a:solidFill>
                  <a:srgbClr val="000000"/>
                </a:solidFill>
              </a:rPr>
              <a:t>Consider how this might affect your data.</a:t>
            </a:r>
            <a:endParaRPr sz="2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521673" y="1434444"/>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6000">
                <a:solidFill>
                  <a:schemeClr val="accent5"/>
                </a:solidFill>
              </a:rPr>
              <a:t>No single metric </a:t>
            </a:r>
            <a:br>
              <a:rPr lang="en" sz="6000">
                <a:solidFill>
                  <a:schemeClr val="accent5"/>
                </a:solidFill>
              </a:rPr>
            </a:br>
            <a:r>
              <a:rPr lang="en" sz="6000">
                <a:solidFill>
                  <a:schemeClr val="accent5"/>
                </a:solidFill>
              </a:rPr>
              <a:t>tells a complete story.</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0"/>
          <p:cNvPicPr preferRelativeResize="0"/>
          <p:nvPr/>
        </p:nvPicPr>
        <p:blipFill rotWithShape="1">
          <a:blip r:embed="rId3">
            <a:alphaModFix/>
          </a:blip>
          <a:srcRect/>
          <a:stretch/>
        </p:blipFill>
        <p:spPr>
          <a:xfrm flipH="1">
            <a:off x="5526920" y="460585"/>
            <a:ext cx="2292969" cy="2303203"/>
          </a:xfrm>
          <a:prstGeom prst="rect">
            <a:avLst/>
          </a:prstGeom>
          <a:noFill/>
          <a:ln>
            <a:noFill/>
          </a:ln>
        </p:spPr>
      </p:pic>
      <p:sp>
        <p:nvSpPr>
          <p:cNvPr id="178" name="Google Shape;178;p30"/>
          <p:cNvSpPr txBox="1">
            <a:spLocks noGrp="1"/>
          </p:cNvSpPr>
          <p:nvPr>
            <p:ph type="title"/>
          </p:nvPr>
        </p:nvSpPr>
        <p:spPr>
          <a:xfrm>
            <a:off x="799380" y="2641868"/>
            <a:ext cx="7552140" cy="2013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6000">
                <a:solidFill>
                  <a:schemeClr val="accent5"/>
                </a:solidFill>
              </a:rPr>
              <a:t>73.6%</a:t>
            </a:r>
            <a:r>
              <a:rPr lang="en" sz="6000">
                <a:solidFill>
                  <a:srgbClr val="D9D9D9"/>
                </a:solidFill>
              </a:rPr>
              <a:t> </a:t>
            </a:r>
            <a:r>
              <a:rPr lang="en" sz="6000">
                <a:solidFill>
                  <a:srgbClr val="000000"/>
                </a:solidFill>
              </a:rPr>
              <a:t>of all statistics </a:t>
            </a:r>
            <a:br>
              <a:rPr lang="en" sz="6000">
                <a:solidFill>
                  <a:srgbClr val="000000"/>
                </a:solidFill>
              </a:rPr>
            </a:br>
            <a:r>
              <a:rPr lang="en" sz="6000">
                <a:solidFill>
                  <a:srgbClr val="000000"/>
                </a:solidFill>
              </a:rPr>
              <a:t>are</a:t>
            </a:r>
            <a:r>
              <a:rPr lang="en" sz="6000">
                <a:solidFill>
                  <a:srgbClr val="D9D9D9"/>
                </a:solidFill>
              </a:rPr>
              <a:t> </a:t>
            </a:r>
            <a:r>
              <a:rPr lang="en" sz="6000">
                <a:solidFill>
                  <a:schemeClr val="accent5"/>
                </a:solidFill>
              </a:rPr>
              <a:t>made up</a:t>
            </a:r>
            <a:r>
              <a:rPr lang="en">
                <a:solidFill>
                  <a:schemeClr val="accent5"/>
                </a:solidFill>
              </a:rPr>
              <a:t/>
            </a:r>
            <a:br>
              <a:rPr lang="en">
                <a:solidFill>
                  <a:schemeClr val="accent5"/>
                </a:solidFill>
              </a:rPr>
            </a:b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389686" y="133367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Goals &amp; Outcomes</a:t>
            </a:r>
            <a:endParaRPr sz="3600">
              <a:solidFill>
                <a:schemeClr val="accent5"/>
              </a:solidFill>
            </a:endParaRPr>
          </a:p>
        </p:txBody>
      </p:sp>
      <p:sp>
        <p:nvSpPr>
          <p:cNvPr id="62" name="Google Shape;62;p13"/>
          <p:cNvSpPr txBox="1">
            <a:spLocks noGrp="1"/>
          </p:cNvSpPr>
          <p:nvPr>
            <p:ph type="body" idx="1"/>
          </p:nvPr>
        </p:nvSpPr>
        <p:spPr>
          <a:xfrm>
            <a:off x="1334347" y="2207937"/>
            <a:ext cx="649033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2400">
                <a:solidFill>
                  <a:srgbClr val="000000"/>
                </a:solidFill>
              </a:rPr>
              <a:t>To provide students with a perspective on how to evaluate data sources and their relative values, and successfully apply that data.</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p:nvPr/>
        </p:nvSpPr>
        <p:spPr>
          <a:xfrm>
            <a:off x="3896575" y="636548"/>
            <a:ext cx="921173" cy="92117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a:t>
            </a:r>
            <a:endParaRPr/>
          </a:p>
        </p:txBody>
      </p:sp>
      <p:sp>
        <p:nvSpPr>
          <p:cNvPr id="184" name="Google Shape;184;p31"/>
          <p:cNvSpPr txBox="1">
            <a:spLocks noGrp="1"/>
          </p:cNvSpPr>
          <p:nvPr>
            <p:ph type="title"/>
          </p:nvPr>
        </p:nvSpPr>
        <p:spPr>
          <a:xfrm>
            <a:off x="433494" y="731375"/>
            <a:ext cx="280606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b="1">
                <a:solidFill>
                  <a:schemeClr val="accent5"/>
                </a:solidFill>
              </a:rPr>
              <a:t>Active Data</a:t>
            </a:r>
            <a:endParaRPr sz="3600" b="1">
              <a:solidFill>
                <a:schemeClr val="accent5"/>
              </a:solidFill>
            </a:endParaRPr>
          </a:p>
        </p:txBody>
      </p:sp>
      <p:sp>
        <p:nvSpPr>
          <p:cNvPr id="185" name="Google Shape;185;p31"/>
          <p:cNvSpPr txBox="1">
            <a:spLocks noGrp="1"/>
          </p:cNvSpPr>
          <p:nvPr>
            <p:ph type="body" idx="1"/>
          </p:nvPr>
        </p:nvSpPr>
        <p:spPr>
          <a:xfrm>
            <a:off x="433495" y="1467991"/>
            <a:ext cx="3264745" cy="2670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Active Data is data you need to request from a user</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It is sometimes called “explicit data”</a:t>
            </a:r>
            <a:endParaRPr sz="2400">
              <a:solidFill>
                <a:srgbClr val="000000"/>
              </a:solidFill>
            </a:endParaRPr>
          </a:p>
          <a:p>
            <a:pPr marL="0" lvl="0" indent="0" algn="l" rtl="0">
              <a:lnSpc>
                <a:spcPct val="115000"/>
              </a:lnSpc>
              <a:spcBef>
                <a:spcPts val="1600"/>
              </a:spcBef>
              <a:spcAft>
                <a:spcPts val="0"/>
              </a:spcAft>
              <a:buSzPts val="1400"/>
              <a:buNone/>
            </a:pPr>
            <a:endParaRPr/>
          </a:p>
          <a:p>
            <a:pPr marL="0" lvl="0" indent="0" algn="l" rtl="0">
              <a:lnSpc>
                <a:spcPct val="115000"/>
              </a:lnSpc>
              <a:spcBef>
                <a:spcPts val="1600"/>
              </a:spcBef>
              <a:spcAft>
                <a:spcPts val="1600"/>
              </a:spcAft>
              <a:buSzPts val="1400"/>
              <a:buNone/>
            </a:pPr>
            <a:endParaRPr/>
          </a:p>
        </p:txBody>
      </p:sp>
      <p:sp>
        <p:nvSpPr>
          <p:cNvPr id="186" name="Google Shape;186;p31"/>
          <p:cNvSpPr txBox="1">
            <a:spLocks noGrp="1"/>
          </p:cNvSpPr>
          <p:nvPr>
            <p:ph type="body" idx="2"/>
          </p:nvPr>
        </p:nvSpPr>
        <p:spPr>
          <a:xfrm>
            <a:off x="5224385" y="1467991"/>
            <a:ext cx="3675775" cy="2670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Passive Data is data that is collected without explicitly asking the user for it</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It is sometimes called “implicit data”</a:t>
            </a:r>
            <a:endParaRPr sz="2400">
              <a:solidFill>
                <a:srgbClr val="000000"/>
              </a:solidFill>
            </a:endParaRPr>
          </a:p>
          <a:p>
            <a:pPr marL="0" lvl="0" indent="0" algn="l" rtl="0">
              <a:lnSpc>
                <a:spcPct val="115000"/>
              </a:lnSpc>
              <a:spcBef>
                <a:spcPts val="1600"/>
              </a:spcBef>
              <a:spcAft>
                <a:spcPts val="1600"/>
              </a:spcAft>
              <a:buSzPts val="1400"/>
              <a:buNone/>
            </a:pPr>
            <a:endParaRPr/>
          </a:p>
        </p:txBody>
      </p:sp>
      <p:sp>
        <p:nvSpPr>
          <p:cNvPr id="187" name="Google Shape;187;p31"/>
          <p:cNvSpPr txBox="1">
            <a:spLocks noGrp="1"/>
          </p:cNvSpPr>
          <p:nvPr>
            <p:ph type="title"/>
          </p:nvPr>
        </p:nvSpPr>
        <p:spPr>
          <a:xfrm>
            <a:off x="3971082" y="738003"/>
            <a:ext cx="758613"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b="1">
                <a:solidFill>
                  <a:schemeClr val="lt1"/>
                </a:solidFill>
                <a:latin typeface="Lato"/>
                <a:ea typeface="Lato"/>
                <a:cs typeface="Lato"/>
                <a:sym typeface="Lato"/>
              </a:rPr>
              <a:t>vs</a:t>
            </a:r>
            <a:endParaRPr b="1">
              <a:solidFill>
                <a:schemeClr val="lt1"/>
              </a:solidFill>
              <a:latin typeface="Lato"/>
              <a:ea typeface="Lato"/>
              <a:cs typeface="Lato"/>
              <a:sym typeface="Lato"/>
            </a:endParaRPr>
          </a:p>
        </p:txBody>
      </p:sp>
      <p:sp>
        <p:nvSpPr>
          <p:cNvPr id="188" name="Google Shape;188;p31"/>
          <p:cNvSpPr txBox="1">
            <a:spLocks noGrp="1"/>
          </p:cNvSpPr>
          <p:nvPr>
            <p:ph type="title"/>
          </p:nvPr>
        </p:nvSpPr>
        <p:spPr>
          <a:xfrm>
            <a:off x="5331783" y="731375"/>
            <a:ext cx="308069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b="1">
                <a:solidFill>
                  <a:schemeClr val="accent5"/>
                </a:solidFill>
              </a:rPr>
              <a:t>Passive Data</a:t>
            </a:r>
            <a:endParaRPr sz="3600" b="1">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solidFill>
                  <a:schemeClr val="accent5"/>
                </a:solidFill>
              </a:rPr>
              <a:t>Active </a:t>
            </a:r>
            <a:r>
              <a:rPr lang="en" sz="3600">
                <a:solidFill>
                  <a:schemeClr val="accent5"/>
                </a:solidFill>
              </a:rPr>
              <a:t>Data</a:t>
            </a:r>
            <a:endParaRPr sz="3600">
              <a:solidFill>
                <a:schemeClr val="accent5"/>
              </a:solidFill>
            </a:endParaRPr>
          </a:p>
        </p:txBody>
      </p:sp>
      <p:sp>
        <p:nvSpPr>
          <p:cNvPr id="194" name="Google Shape;194;p32"/>
          <p:cNvSpPr txBox="1">
            <a:spLocks noGrp="1"/>
          </p:cNvSpPr>
          <p:nvPr>
            <p:ph type="body" idx="1"/>
          </p:nvPr>
        </p:nvSpPr>
        <p:spPr>
          <a:xfrm>
            <a:off x="311700" y="1152475"/>
            <a:ext cx="452446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Surveys, Interviews, and Questionnaires are examples of active data collection.</a:t>
            </a:r>
            <a:endParaRPr sz="2400">
              <a:solidFill>
                <a:srgbClr val="000000"/>
              </a:solidFill>
            </a:endParaRPr>
          </a:p>
          <a:p>
            <a:pPr marL="0" lvl="0" indent="0" algn="l" rtl="0">
              <a:lnSpc>
                <a:spcPct val="115000"/>
              </a:lnSpc>
              <a:spcBef>
                <a:spcPts val="1600"/>
              </a:spcBef>
              <a:spcAft>
                <a:spcPts val="1600"/>
              </a:spcAft>
              <a:buSzPts val="1800"/>
              <a:buNone/>
            </a:pPr>
            <a:r>
              <a:rPr lang="en" sz="2400">
                <a:solidFill>
                  <a:srgbClr val="000000"/>
                </a:solidFill>
              </a:rPr>
              <a:t>In these cases, the user is asked to participate and provides responses to specific questions.</a:t>
            </a:r>
            <a:endParaRPr sz="2400">
              <a:solidFill>
                <a:srgbClr val="000000"/>
              </a:solidFill>
            </a:endParaRPr>
          </a:p>
        </p:txBody>
      </p:sp>
      <p:pic>
        <p:nvPicPr>
          <p:cNvPr id="195" name="Google Shape;195;p32"/>
          <p:cNvPicPr preferRelativeResize="0"/>
          <p:nvPr/>
        </p:nvPicPr>
        <p:blipFill rotWithShape="1">
          <a:blip r:embed="rId3">
            <a:alphaModFix/>
          </a:blip>
          <a:srcRect/>
          <a:stretch/>
        </p:blipFill>
        <p:spPr>
          <a:xfrm>
            <a:off x="5262879" y="1056933"/>
            <a:ext cx="3206517" cy="32065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solidFill>
                  <a:schemeClr val="accent5"/>
                </a:solidFill>
              </a:rPr>
              <a:t>Passive </a:t>
            </a:r>
            <a:r>
              <a:rPr lang="en" sz="3600">
                <a:solidFill>
                  <a:schemeClr val="accent5"/>
                </a:solidFill>
              </a:rPr>
              <a:t>Data</a:t>
            </a:r>
            <a:endParaRPr sz="3600">
              <a:solidFill>
                <a:schemeClr val="accent5"/>
              </a:solidFill>
            </a:endParaRPr>
          </a:p>
        </p:txBody>
      </p:sp>
      <p:sp>
        <p:nvSpPr>
          <p:cNvPr id="201" name="Google Shape;201;p33"/>
          <p:cNvSpPr txBox="1">
            <a:spLocks noGrp="1"/>
          </p:cNvSpPr>
          <p:nvPr>
            <p:ph type="body" idx="1"/>
          </p:nvPr>
        </p:nvSpPr>
        <p:spPr>
          <a:xfrm>
            <a:off x="4511166" y="1017450"/>
            <a:ext cx="4260300" cy="330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Passive Data is collected without explicitly asking the user for information. It is often collected via automated collection points.</a:t>
            </a:r>
            <a:endParaRPr sz="2400">
              <a:solidFill>
                <a:srgbClr val="000000"/>
              </a:solidFill>
            </a:endParaRPr>
          </a:p>
          <a:p>
            <a:pPr marL="0" lvl="0" indent="0" algn="l" rtl="0">
              <a:lnSpc>
                <a:spcPct val="115000"/>
              </a:lnSpc>
              <a:spcBef>
                <a:spcPts val="1600"/>
              </a:spcBef>
              <a:spcAft>
                <a:spcPts val="0"/>
              </a:spcAft>
              <a:buSzPts val="1800"/>
              <a:buNone/>
            </a:pPr>
            <a:r>
              <a:rPr lang="en" sz="2400">
                <a:solidFill>
                  <a:srgbClr val="000000"/>
                </a:solidFill>
              </a:rPr>
              <a:t>An often overlooked example is the data collected by call centers.</a:t>
            </a:r>
            <a:endParaRPr sz="2400">
              <a:solidFill>
                <a:srgbClr val="000000"/>
              </a:solidFill>
            </a:endParaRPr>
          </a:p>
          <a:p>
            <a:pPr marL="0" lvl="0" indent="0" algn="ctr" rtl="0">
              <a:lnSpc>
                <a:spcPct val="115000"/>
              </a:lnSpc>
              <a:spcBef>
                <a:spcPts val="1600"/>
              </a:spcBef>
              <a:spcAft>
                <a:spcPts val="0"/>
              </a:spcAft>
              <a:buSzPts val="1800"/>
              <a:buNone/>
            </a:pPr>
            <a:endParaRPr>
              <a:solidFill>
                <a:srgbClr val="000000"/>
              </a:solidFill>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202" name="Google Shape;202;p33"/>
          <p:cNvPicPr preferRelativeResize="0"/>
          <p:nvPr/>
        </p:nvPicPr>
        <p:blipFill rotWithShape="1">
          <a:blip r:embed="rId3">
            <a:alphaModFix/>
          </a:blip>
          <a:srcRect/>
          <a:stretch/>
        </p:blipFill>
        <p:spPr>
          <a:xfrm>
            <a:off x="380667" y="1205653"/>
            <a:ext cx="3967814" cy="20710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29812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Touchpoints</a:t>
            </a:r>
            <a:endParaRPr sz="3600">
              <a:solidFill>
                <a:schemeClr val="accent5"/>
              </a:solidFill>
            </a:endParaRPr>
          </a:p>
        </p:txBody>
      </p:sp>
      <p:pic>
        <p:nvPicPr>
          <p:cNvPr id="208" name="Google Shape;208;p34"/>
          <p:cNvPicPr preferRelativeResize="0"/>
          <p:nvPr/>
        </p:nvPicPr>
        <p:blipFill rotWithShape="1">
          <a:blip r:embed="rId3">
            <a:alphaModFix/>
          </a:blip>
          <a:srcRect/>
          <a:stretch/>
        </p:blipFill>
        <p:spPr>
          <a:xfrm>
            <a:off x="1200573" y="1147665"/>
            <a:ext cx="6742854" cy="33339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5"/>
          <p:cNvPicPr preferRelativeResize="0"/>
          <p:nvPr/>
        </p:nvPicPr>
        <p:blipFill rotWithShape="1">
          <a:blip r:embed="rId3">
            <a:alphaModFix/>
          </a:blip>
          <a:srcRect/>
          <a:stretch/>
        </p:blipFill>
        <p:spPr>
          <a:xfrm>
            <a:off x="311700" y="260525"/>
            <a:ext cx="8520596" cy="447005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1382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General UX Metrics</a:t>
            </a:r>
            <a:endParaRPr sz="3600">
              <a:solidFill>
                <a:schemeClr val="accent5"/>
              </a:solidFill>
            </a:endParaRPr>
          </a:p>
        </p:txBody>
      </p:sp>
      <p:sp>
        <p:nvSpPr>
          <p:cNvPr id="219" name="Google Shape;219;p36"/>
          <p:cNvSpPr txBox="1">
            <a:spLocks noGrp="1"/>
          </p:cNvSpPr>
          <p:nvPr>
            <p:ph type="body" idx="1"/>
          </p:nvPr>
        </p:nvSpPr>
        <p:spPr>
          <a:xfrm>
            <a:off x="359113" y="894996"/>
            <a:ext cx="7809527" cy="61690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400">
                <a:solidFill>
                  <a:srgbClr val="000000"/>
                </a:solidFill>
              </a:rPr>
              <a:t>Some examples of User Experience Testing Metrics:</a:t>
            </a:r>
            <a:endParaRPr sz="2400">
              <a:solidFill>
                <a:srgbClr val="000000"/>
              </a:solidFill>
            </a:endParaRPr>
          </a:p>
        </p:txBody>
      </p:sp>
      <p:sp>
        <p:nvSpPr>
          <p:cNvPr id="220" name="Google Shape;220;p36"/>
          <p:cNvSpPr txBox="1"/>
          <p:nvPr/>
        </p:nvSpPr>
        <p:spPr>
          <a:xfrm>
            <a:off x="359113" y="3338719"/>
            <a:ext cx="8595234" cy="172096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800"/>
              <a:buFont typeface="Lato"/>
              <a:buNone/>
            </a:pPr>
            <a:r>
              <a:rPr lang="en" sz="2400" b="1" i="0" u="none" strike="noStrike" cap="none">
                <a:solidFill>
                  <a:srgbClr val="000000"/>
                </a:solidFill>
                <a:latin typeface="Lato"/>
                <a:ea typeface="Lato"/>
                <a:cs typeface="Lato"/>
                <a:sym typeface="Lato"/>
              </a:rPr>
              <a:t>3 big picture UX metrics that correlate with the success of user experience are: usability, engagement, and task completion </a:t>
            </a:r>
            <a:endParaRPr/>
          </a:p>
        </p:txBody>
      </p:sp>
      <p:sp>
        <p:nvSpPr>
          <p:cNvPr id="221" name="Google Shape;221;p36"/>
          <p:cNvSpPr txBox="1"/>
          <p:nvPr/>
        </p:nvSpPr>
        <p:spPr>
          <a:xfrm>
            <a:off x="487808" y="1157972"/>
            <a:ext cx="3278166" cy="2397761"/>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160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Task success rate</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Page Views</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Time on Task</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Time on Page</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Time on Site</a:t>
            </a:r>
            <a:endParaRPr/>
          </a:p>
        </p:txBody>
      </p:sp>
      <p:sp>
        <p:nvSpPr>
          <p:cNvPr id="222" name="Google Shape;222;p36"/>
          <p:cNvSpPr txBox="1"/>
          <p:nvPr/>
        </p:nvSpPr>
        <p:spPr>
          <a:xfrm>
            <a:off x="4263876" y="1365726"/>
            <a:ext cx="3278166" cy="1736462"/>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Unique Visitors</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Returning Visitors </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Page Load Time</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etc.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457200" lvl="0" indent="-431800" algn="l" rtl="0">
              <a:lnSpc>
                <a:spcPct val="100000"/>
              </a:lnSpc>
              <a:spcBef>
                <a:spcPts val="0"/>
              </a:spcBef>
              <a:spcAft>
                <a:spcPts val="0"/>
              </a:spcAft>
              <a:buClr>
                <a:schemeClr val="accent5"/>
              </a:buClr>
              <a:buSzPts val="3200"/>
              <a:buAutoNum type="arabicPeriod"/>
            </a:pPr>
            <a:r>
              <a:rPr lang="en" sz="3600">
                <a:solidFill>
                  <a:schemeClr val="accent5"/>
                </a:solidFill>
              </a:rPr>
              <a:t>Usability</a:t>
            </a:r>
            <a:endParaRPr sz="3600">
              <a:solidFill>
                <a:schemeClr val="accent5"/>
              </a:solidFill>
            </a:endParaRPr>
          </a:p>
        </p:txBody>
      </p:sp>
      <p:sp>
        <p:nvSpPr>
          <p:cNvPr id="228" name="Google Shape;228;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000000"/>
                </a:solidFill>
              </a:rPr>
              <a:t>Usability metrics focus on how easily users can accomplish tasks.</a:t>
            </a:r>
            <a:endParaRPr>
              <a:solidFill>
                <a:srgbClr val="000000"/>
              </a:solidFill>
            </a:endParaRPr>
          </a:p>
          <a:p>
            <a:pPr marL="0" lvl="0" indent="0" algn="l" rtl="0">
              <a:lnSpc>
                <a:spcPct val="115000"/>
              </a:lnSpc>
              <a:spcBef>
                <a:spcPts val="1600"/>
              </a:spcBef>
              <a:spcAft>
                <a:spcPts val="0"/>
              </a:spcAft>
              <a:buSzPts val="1800"/>
              <a:buNone/>
            </a:pPr>
            <a:r>
              <a:rPr lang="en">
                <a:solidFill>
                  <a:srgbClr val="000000"/>
                </a:solidFill>
              </a:rPr>
              <a:t>For example:</a:t>
            </a:r>
            <a:endParaRPr>
              <a:solidFill>
                <a:srgbClr val="000000"/>
              </a:solidFill>
            </a:endParaRPr>
          </a:p>
          <a:p>
            <a:pPr marL="457200" lvl="0" indent="-342900" algn="l" rtl="0">
              <a:lnSpc>
                <a:spcPct val="115000"/>
              </a:lnSpc>
              <a:spcBef>
                <a:spcPts val="1600"/>
              </a:spcBef>
              <a:spcAft>
                <a:spcPts val="0"/>
              </a:spcAft>
              <a:buClr>
                <a:srgbClr val="000000"/>
              </a:buClr>
              <a:buSzPts val="1800"/>
              <a:buFont typeface="Noto Sans Symbols"/>
              <a:buChar char="▪"/>
            </a:pPr>
            <a:r>
              <a:rPr lang="en">
                <a:solidFill>
                  <a:srgbClr val="000000"/>
                </a:solidFill>
              </a:rPr>
              <a:t>Time on task</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Task success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Perceived success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Moments of confusion</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Cue recognition</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Menu/Navigation use</a:t>
            </a:r>
            <a:endParaRPr>
              <a:solidFill>
                <a:srgbClr val="000000"/>
              </a:solidFill>
            </a:endParaRPr>
          </a:p>
          <a:p>
            <a:pPr marL="457200" lvl="0" indent="0" algn="l" rtl="0">
              <a:lnSpc>
                <a:spcPct val="115000"/>
              </a:lnSpc>
              <a:spcBef>
                <a:spcPts val="1600"/>
              </a:spcBef>
              <a:spcAft>
                <a:spcPts val="1600"/>
              </a:spcAft>
              <a:buSzPts val="1800"/>
              <a:buNone/>
            </a:pPr>
            <a:endParaRPr/>
          </a:p>
        </p:txBody>
      </p:sp>
      <p:pic>
        <p:nvPicPr>
          <p:cNvPr id="229" name="Google Shape;229;p37"/>
          <p:cNvPicPr preferRelativeResize="0"/>
          <p:nvPr/>
        </p:nvPicPr>
        <p:blipFill rotWithShape="1">
          <a:blip r:embed="rId3">
            <a:alphaModFix/>
          </a:blip>
          <a:srcRect/>
          <a:stretch/>
        </p:blipFill>
        <p:spPr>
          <a:xfrm>
            <a:off x="4257200" y="1898650"/>
            <a:ext cx="2979325" cy="240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solidFill>
                  <a:schemeClr val="accent5"/>
                </a:solidFill>
              </a:rPr>
              <a:t>2</a:t>
            </a:r>
            <a:r>
              <a:rPr lang="en" sz="3600">
                <a:solidFill>
                  <a:schemeClr val="accent5"/>
                </a:solidFill>
              </a:rPr>
              <a:t>. Engagement</a:t>
            </a:r>
            <a:endParaRPr sz="3600">
              <a:solidFill>
                <a:schemeClr val="accent5"/>
              </a:solidFill>
            </a:endParaRPr>
          </a:p>
        </p:txBody>
      </p:sp>
      <p:sp>
        <p:nvSpPr>
          <p:cNvPr id="235" name="Google Shape;235;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000000"/>
                </a:solidFill>
              </a:rPr>
              <a:t>Engagement metrics are concerned with how people interact with a site or application, how much attention they spend on it, how much time they spend in a “flow state” and how much they enjoy it.</a:t>
            </a:r>
            <a:endParaRPr>
              <a:solidFill>
                <a:srgbClr val="000000"/>
              </a:solidFill>
            </a:endParaRPr>
          </a:p>
          <a:p>
            <a:pPr marL="0" lvl="0" indent="0" algn="l" rtl="0">
              <a:lnSpc>
                <a:spcPct val="115000"/>
              </a:lnSpc>
              <a:spcBef>
                <a:spcPts val="1600"/>
              </a:spcBef>
              <a:spcAft>
                <a:spcPts val="0"/>
              </a:spcAft>
              <a:buSzPts val="1800"/>
              <a:buNone/>
            </a:pPr>
            <a:r>
              <a:rPr lang="en">
                <a:solidFill>
                  <a:srgbClr val="000000"/>
                </a:solidFill>
              </a:rPr>
              <a:t>For example:</a:t>
            </a:r>
            <a:endParaRPr>
              <a:solidFill>
                <a:srgbClr val="000000"/>
              </a:solidFill>
            </a:endParaRPr>
          </a:p>
          <a:p>
            <a:pPr marL="457200" lvl="0" indent="-342900" algn="l" rtl="0">
              <a:lnSpc>
                <a:spcPct val="115000"/>
              </a:lnSpc>
              <a:spcBef>
                <a:spcPts val="1600"/>
              </a:spcBef>
              <a:spcAft>
                <a:spcPts val="0"/>
              </a:spcAft>
              <a:buClr>
                <a:srgbClr val="000000"/>
              </a:buClr>
              <a:buSzPts val="1800"/>
              <a:buFont typeface="Noto Sans Symbols"/>
              <a:buChar char="▪"/>
            </a:pPr>
            <a:r>
              <a:rPr lang="en">
                <a:solidFill>
                  <a:srgbClr val="000000"/>
                </a:solidFill>
              </a:rPr>
              <a:t>Attention minutes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Happiness rating</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Flow state</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Total time reading</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First impressions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Categories explored</a:t>
            </a:r>
            <a:endParaRPr>
              <a:solidFill>
                <a:srgbClr val="000000"/>
              </a:solidFill>
            </a:endParaRPr>
          </a:p>
        </p:txBody>
      </p:sp>
      <p:pic>
        <p:nvPicPr>
          <p:cNvPr id="236" name="Google Shape;236;p38"/>
          <p:cNvPicPr preferRelativeResize="0"/>
          <p:nvPr/>
        </p:nvPicPr>
        <p:blipFill rotWithShape="1">
          <a:blip r:embed="rId3">
            <a:alphaModFix/>
          </a:blip>
          <a:srcRect/>
          <a:stretch/>
        </p:blipFill>
        <p:spPr>
          <a:xfrm>
            <a:off x="3732106" y="2592312"/>
            <a:ext cx="4702811" cy="2111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3. Task Completion (Conversion)</a:t>
            </a:r>
            <a:endParaRPr sz="3600">
              <a:solidFill>
                <a:schemeClr val="accent5"/>
              </a:solidFill>
            </a:endParaRPr>
          </a:p>
        </p:txBody>
      </p:sp>
      <p:sp>
        <p:nvSpPr>
          <p:cNvPr id="242" name="Google Shape;242;p39"/>
          <p:cNvSpPr txBox="1">
            <a:spLocks noGrp="1"/>
          </p:cNvSpPr>
          <p:nvPr>
            <p:ph type="body" idx="1"/>
          </p:nvPr>
        </p:nvSpPr>
        <p:spPr>
          <a:xfrm>
            <a:off x="311700" y="10485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000000"/>
                </a:solidFill>
              </a:rPr>
              <a:t>Conversion metrics are important and consider how you can increase engagement.</a:t>
            </a:r>
            <a:endParaRPr>
              <a:solidFill>
                <a:srgbClr val="000000"/>
              </a:solidFill>
            </a:endParaRPr>
          </a:p>
          <a:p>
            <a:pPr marL="0" lvl="0" indent="0" algn="l" rtl="0">
              <a:lnSpc>
                <a:spcPct val="115000"/>
              </a:lnSpc>
              <a:spcBef>
                <a:spcPts val="1600"/>
              </a:spcBef>
              <a:spcAft>
                <a:spcPts val="0"/>
              </a:spcAft>
              <a:buSzPts val="1800"/>
              <a:buNone/>
            </a:pPr>
            <a:r>
              <a:rPr lang="en">
                <a:solidFill>
                  <a:srgbClr val="000000"/>
                </a:solidFill>
              </a:rPr>
              <a:t>For example:</a:t>
            </a:r>
            <a:endParaRPr>
              <a:solidFill>
                <a:srgbClr val="000000"/>
              </a:solidFill>
            </a:endParaRPr>
          </a:p>
          <a:p>
            <a:pPr marL="457200" lvl="0" indent="-342900" algn="l" rtl="0">
              <a:lnSpc>
                <a:spcPct val="115000"/>
              </a:lnSpc>
              <a:spcBef>
                <a:spcPts val="1600"/>
              </a:spcBef>
              <a:spcAft>
                <a:spcPts val="0"/>
              </a:spcAft>
              <a:buClr>
                <a:srgbClr val="000000"/>
              </a:buClr>
              <a:buSzPts val="1800"/>
              <a:buFont typeface="Noto Sans Symbols"/>
              <a:buChar char="▪"/>
            </a:pPr>
            <a:r>
              <a:rPr lang="en">
                <a:solidFill>
                  <a:srgbClr val="000000"/>
                </a:solidFill>
              </a:rPr>
              <a:t>Micro-conversion count</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Brand attribute</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Conversion rate</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Likelihood to recommend</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Net Promoter Score (NPS)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Trust Rating</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Likelihood to take action</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etc.,</a:t>
            </a:r>
            <a:endParaRPr>
              <a:solidFill>
                <a:srgbClr val="000000"/>
              </a:solidFill>
            </a:endParaRPr>
          </a:p>
        </p:txBody>
      </p:sp>
      <p:pic>
        <p:nvPicPr>
          <p:cNvPr id="243" name="Google Shape;243;p39"/>
          <p:cNvPicPr preferRelativeResize="0"/>
          <p:nvPr/>
        </p:nvPicPr>
        <p:blipFill rotWithShape="1">
          <a:blip r:embed="rId3">
            <a:alphaModFix/>
          </a:blip>
          <a:srcRect/>
          <a:stretch/>
        </p:blipFill>
        <p:spPr>
          <a:xfrm>
            <a:off x="4490720" y="1918054"/>
            <a:ext cx="4084320" cy="25780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311700" y="223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Heatmap</a:t>
            </a:r>
            <a:endParaRPr sz="3600">
              <a:solidFill>
                <a:schemeClr val="accent5"/>
              </a:solidFill>
            </a:endParaRPr>
          </a:p>
        </p:txBody>
      </p:sp>
      <p:pic>
        <p:nvPicPr>
          <p:cNvPr id="249" name="Google Shape;249;p40"/>
          <p:cNvPicPr preferRelativeResize="0"/>
          <p:nvPr/>
        </p:nvPicPr>
        <p:blipFill rotWithShape="1">
          <a:blip r:embed="rId3">
            <a:alphaModFix/>
          </a:blip>
          <a:srcRect/>
          <a:stretch/>
        </p:blipFill>
        <p:spPr>
          <a:xfrm>
            <a:off x="1080030" y="1101142"/>
            <a:ext cx="6736397" cy="357664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blip>
          <a:srcRect/>
          <a:stretch/>
        </p:blipFill>
        <p:spPr>
          <a:xfrm>
            <a:off x="2931782" y="1130928"/>
            <a:ext cx="3165418" cy="1942661"/>
          </a:xfrm>
          <a:prstGeom prst="rect">
            <a:avLst/>
          </a:prstGeom>
          <a:noFill/>
          <a:ln>
            <a:noFill/>
          </a:ln>
        </p:spPr>
      </p:pic>
      <p:sp>
        <p:nvSpPr>
          <p:cNvPr id="68" name="Google Shape;68;p14"/>
          <p:cNvSpPr txBox="1">
            <a:spLocks noGrp="1"/>
          </p:cNvSpPr>
          <p:nvPr>
            <p:ph type="title"/>
          </p:nvPr>
        </p:nvSpPr>
        <p:spPr>
          <a:xfrm>
            <a:off x="1104181" y="2789109"/>
            <a:ext cx="6820620" cy="118683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6000">
                <a:solidFill>
                  <a:schemeClr val="accent5"/>
                </a:solidFill>
              </a:rPr>
              <a:t>Big Fat Caveat...</a:t>
            </a:r>
            <a:endParaRPr sz="6000">
              <a:solidFill>
                <a:schemeClr val="accent5"/>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509550" y="1965742"/>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solidFill>
                  <a:srgbClr val="FFFFFF"/>
                </a:solidFill>
              </a:rPr>
              <a:t>Analyzing Data</a:t>
            </a:r>
            <a:endParaRPr sz="6000" b="1">
              <a:solidFill>
                <a:srgbClr val="FFFFFF"/>
              </a:solidFill>
            </a:endParaRPr>
          </a:p>
        </p:txBody>
      </p:sp>
      <p:pic>
        <p:nvPicPr>
          <p:cNvPr id="255" name="Google Shape;255;p41"/>
          <p:cNvPicPr preferRelativeResize="0"/>
          <p:nvPr/>
        </p:nvPicPr>
        <p:blipFill rotWithShape="1">
          <a:blip r:embed="rId3">
            <a:alphaModFix amt="72000"/>
          </a:blip>
          <a:srcRect/>
          <a:stretch/>
        </p:blipFill>
        <p:spPr>
          <a:xfrm>
            <a:off x="3980447" y="1096544"/>
            <a:ext cx="1183105" cy="11831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p:nvPr/>
        </p:nvSpPr>
        <p:spPr>
          <a:xfrm>
            <a:off x="0" y="0"/>
            <a:ext cx="9144000" cy="5143500"/>
          </a:xfrm>
          <a:prstGeom prst="rect">
            <a:avLst/>
          </a:prstGeom>
          <a:solidFill>
            <a:srgbClr val="A3D1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61" name="Google Shape;261;p42"/>
          <p:cNvPicPr preferRelativeResize="0"/>
          <p:nvPr/>
        </p:nvPicPr>
        <p:blipFill rotWithShape="1">
          <a:blip r:embed="rId3">
            <a:alphaModFix/>
          </a:blip>
          <a:srcRect/>
          <a:stretch/>
        </p:blipFill>
        <p:spPr>
          <a:xfrm>
            <a:off x="5025813" y="1718310"/>
            <a:ext cx="3603413" cy="1663114"/>
          </a:xfrm>
          <a:prstGeom prst="rect">
            <a:avLst/>
          </a:prstGeom>
          <a:noFill/>
          <a:ln>
            <a:noFill/>
          </a:ln>
        </p:spPr>
      </p:pic>
      <p:sp>
        <p:nvSpPr>
          <p:cNvPr id="262" name="Google Shape;262;p42"/>
          <p:cNvSpPr txBox="1">
            <a:spLocks noGrp="1"/>
          </p:cNvSpPr>
          <p:nvPr>
            <p:ph type="title"/>
          </p:nvPr>
        </p:nvSpPr>
        <p:spPr>
          <a:xfrm>
            <a:off x="548640" y="613082"/>
            <a:ext cx="4138507"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4000">
                <a:solidFill>
                  <a:srgbClr val="000000"/>
                </a:solidFill>
              </a:rPr>
              <a:t>How do we decide </a:t>
            </a:r>
            <a:r>
              <a:rPr lang="en" sz="4000">
                <a:solidFill>
                  <a:schemeClr val="accent5"/>
                </a:solidFill>
              </a:rPr>
              <a:t>what</a:t>
            </a:r>
            <a:r>
              <a:rPr lang="en" sz="4000">
                <a:solidFill>
                  <a:srgbClr val="000000"/>
                </a:solidFill>
              </a:rPr>
              <a:t> data to use, </a:t>
            </a:r>
            <a:r>
              <a:rPr lang="en" sz="4000">
                <a:solidFill>
                  <a:schemeClr val="accent5"/>
                </a:solidFill>
              </a:rPr>
              <a:t>how</a:t>
            </a:r>
            <a:r>
              <a:rPr lang="en" sz="4000">
                <a:solidFill>
                  <a:schemeClr val="dk1"/>
                </a:solidFill>
              </a:rPr>
              <a:t> </a:t>
            </a:r>
            <a:r>
              <a:rPr lang="en" sz="4000">
                <a:solidFill>
                  <a:srgbClr val="000000"/>
                </a:solidFill>
              </a:rPr>
              <a:t>to analyze it, and </a:t>
            </a:r>
            <a:r>
              <a:rPr lang="en" sz="4000">
                <a:solidFill>
                  <a:schemeClr val="accent5"/>
                </a:solidFill>
              </a:rPr>
              <a:t>how</a:t>
            </a:r>
            <a:r>
              <a:rPr lang="en" sz="4000">
                <a:solidFill>
                  <a:srgbClr val="000000"/>
                </a:solidFill>
              </a:rPr>
              <a:t> to present it effectively?</a:t>
            </a:r>
            <a:r>
              <a:rPr lang="en"/>
              <a:t/>
            </a:r>
            <a:br>
              <a:rPr lang="en"/>
            </a:b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154959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b="1">
                <a:solidFill>
                  <a:schemeClr val="accent5"/>
                </a:solidFill>
              </a:rPr>
              <a:t>Business Objectives</a:t>
            </a:r>
            <a:endParaRPr sz="3600" b="1">
              <a:solidFill>
                <a:schemeClr val="accent5"/>
              </a:solidFill>
            </a:endParaRPr>
          </a:p>
        </p:txBody>
      </p:sp>
      <p:sp>
        <p:nvSpPr>
          <p:cNvPr id="268" name="Google Shape;268;p43"/>
          <p:cNvSpPr txBox="1">
            <a:spLocks noGrp="1"/>
          </p:cNvSpPr>
          <p:nvPr>
            <p:ph type="body" idx="1"/>
          </p:nvPr>
        </p:nvSpPr>
        <p:spPr>
          <a:xfrm>
            <a:off x="365887" y="2337670"/>
            <a:ext cx="8520600" cy="158409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 sz="2400">
                <a:solidFill>
                  <a:srgbClr val="000000"/>
                </a:solidFill>
              </a:rPr>
              <a:t>Business Objectives are the results you </a:t>
            </a:r>
            <a:r>
              <a:rPr lang="en" sz="2400" b="1">
                <a:solidFill>
                  <a:srgbClr val="000000"/>
                </a:solidFill>
              </a:rPr>
              <a:t>ultimately hope </a:t>
            </a:r>
            <a:br>
              <a:rPr lang="en" sz="2400" b="1">
                <a:solidFill>
                  <a:srgbClr val="000000"/>
                </a:solidFill>
              </a:rPr>
            </a:br>
            <a:r>
              <a:rPr lang="en" sz="2400" b="1">
                <a:solidFill>
                  <a:srgbClr val="000000"/>
                </a:solidFill>
              </a:rPr>
              <a:t>to achieve</a:t>
            </a:r>
            <a:r>
              <a:rPr lang="en" sz="2400">
                <a:solidFill>
                  <a:srgbClr val="000000"/>
                </a:solidFill>
              </a:rPr>
              <a:t>. </a:t>
            </a:r>
            <a:endParaRPr sz="24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Government of Canada Objectives</a:t>
            </a:r>
            <a:endParaRPr sz="3600">
              <a:solidFill>
                <a:schemeClr val="accent5"/>
              </a:solidFill>
            </a:endParaRPr>
          </a:p>
        </p:txBody>
      </p:sp>
      <p:sp>
        <p:nvSpPr>
          <p:cNvPr id="274" name="Google Shape;274;p44"/>
          <p:cNvSpPr txBox="1">
            <a:spLocks noGrp="1"/>
          </p:cNvSpPr>
          <p:nvPr>
            <p:ph type="body" idx="1"/>
          </p:nvPr>
        </p:nvSpPr>
        <p:spPr>
          <a:xfrm>
            <a:off x="311700" y="1152475"/>
            <a:ext cx="47997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Increase Public Trust</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Strong Middle Class</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Sustainable Infrastructure</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Fair and Open Government</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Safety and Security</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Healthy Canadians</a:t>
            </a:r>
            <a:endParaRPr sz="2400">
              <a:solidFill>
                <a:srgbClr val="000000"/>
              </a:solidFill>
            </a:endParaRPr>
          </a:p>
          <a:p>
            <a:pPr marL="457200" lvl="0" indent="-381000" algn="l" rtl="0">
              <a:lnSpc>
                <a:spcPct val="100000"/>
              </a:lnSpc>
              <a:spcBef>
                <a:spcPts val="0"/>
              </a:spcBef>
              <a:spcAft>
                <a:spcPts val="0"/>
              </a:spcAft>
              <a:buClr>
                <a:srgbClr val="000000"/>
              </a:buClr>
              <a:buSzPts val="2400"/>
              <a:buFont typeface="Noto Sans Symbols"/>
              <a:buChar char="▪"/>
            </a:pPr>
            <a:r>
              <a:rPr lang="en" sz="2400">
                <a:solidFill>
                  <a:srgbClr val="000000"/>
                </a:solidFill>
              </a:rPr>
              <a:t>Etc., </a:t>
            </a:r>
            <a:endParaRPr sz="2400">
              <a:solidFill>
                <a:srgbClr val="000000"/>
              </a:solidFill>
            </a:endParaRPr>
          </a:p>
          <a:p>
            <a:pPr marL="0" lvl="0" indent="0" algn="l" rtl="0">
              <a:lnSpc>
                <a:spcPct val="115000"/>
              </a:lnSpc>
              <a:spcBef>
                <a:spcPts val="1600"/>
              </a:spcBef>
              <a:spcAft>
                <a:spcPts val="1600"/>
              </a:spcAft>
              <a:buClr>
                <a:srgbClr val="000000"/>
              </a:buClr>
              <a:buSzPts val="1100"/>
              <a:buFont typeface="Arial"/>
              <a:buNone/>
            </a:pPr>
            <a:endParaRPr/>
          </a:p>
        </p:txBody>
      </p:sp>
      <p:pic>
        <p:nvPicPr>
          <p:cNvPr id="275" name="Google Shape;275;p44"/>
          <p:cNvPicPr preferRelativeResize="0"/>
          <p:nvPr/>
        </p:nvPicPr>
        <p:blipFill rotWithShape="1">
          <a:blip r:embed="rId3">
            <a:alphaModFix amt="14000"/>
          </a:blip>
          <a:srcRect/>
          <a:stretch/>
        </p:blipFill>
        <p:spPr>
          <a:xfrm>
            <a:off x="2384213" y="2858286"/>
            <a:ext cx="6773333" cy="22919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311700" y="391350"/>
            <a:ext cx="2465367"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b="1">
                <a:solidFill>
                  <a:schemeClr val="accent5"/>
                </a:solidFill>
              </a:rPr>
              <a:t>KPI</a:t>
            </a:r>
            <a:endParaRPr b="1">
              <a:solidFill>
                <a:schemeClr val="accent5"/>
              </a:solidFill>
            </a:endParaRPr>
          </a:p>
        </p:txBody>
      </p:sp>
      <p:sp>
        <p:nvSpPr>
          <p:cNvPr id="281" name="Google Shape;281;p45"/>
          <p:cNvSpPr txBox="1">
            <a:spLocks noGrp="1"/>
          </p:cNvSpPr>
          <p:nvPr>
            <p:ph type="body" idx="1"/>
          </p:nvPr>
        </p:nvSpPr>
        <p:spPr>
          <a:xfrm>
            <a:off x="311699" y="949600"/>
            <a:ext cx="8358167" cy="8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b="1">
                <a:solidFill>
                  <a:srgbClr val="000000"/>
                </a:solidFill>
              </a:rPr>
              <a:t>A KPI is a Key Performance Indicator: </a:t>
            </a:r>
            <a:r>
              <a:rPr lang="en" sz="2400">
                <a:solidFill>
                  <a:srgbClr val="000000"/>
                </a:solidFill>
              </a:rPr>
              <a:t>a measure of your performance against key business objectives.</a:t>
            </a:r>
            <a:endParaRPr sz="2400">
              <a:solidFill>
                <a:srgbClr val="000000"/>
              </a:solidFill>
            </a:endParaRPr>
          </a:p>
        </p:txBody>
      </p:sp>
      <p:sp>
        <p:nvSpPr>
          <p:cNvPr id="282" name="Google Shape;282;p45"/>
          <p:cNvSpPr txBox="1">
            <a:spLocks noGrp="1"/>
          </p:cNvSpPr>
          <p:nvPr>
            <p:ph type="body" idx="1"/>
          </p:nvPr>
        </p:nvSpPr>
        <p:spPr>
          <a:xfrm>
            <a:off x="311699" y="1905570"/>
            <a:ext cx="4371600" cy="3179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a measurable value</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demonstrates how effectively you meet business objectives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high-level focus on performance of the organization</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or Low-level focus on processes, departments, or employees</a:t>
            </a:r>
            <a:endParaRPr>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a:solidFill>
                  <a:srgbClr val="000000"/>
                </a:solidFill>
              </a:rPr>
              <a:t>should be defined by your desired outcome</a:t>
            </a:r>
            <a:endParaRPr>
              <a:solidFill>
                <a:srgbClr val="000000"/>
              </a:solidFill>
            </a:endParaRPr>
          </a:p>
          <a:p>
            <a:pPr marL="457200" marR="0" lvl="0" indent="0" algn="l" rtl="0">
              <a:lnSpc>
                <a:spcPct val="115000"/>
              </a:lnSpc>
              <a:spcBef>
                <a:spcPts val="1600"/>
              </a:spcBef>
              <a:spcAft>
                <a:spcPts val="1600"/>
              </a:spcAft>
              <a:buSzPts val="1800"/>
              <a:buNone/>
            </a:pPr>
            <a:endParaRPr>
              <a:solidFill>
                <a:srgbClr val="000000"/>
              </a:solidFill>
            </a:endParaRPr>
          </a:p>
        </p:txBody>
      </p:sp>
      <p:pic>
        <p:nvPicPr>
          <p:cNvPr id="283" name="Google Shape;283;p45"/>
          <p:cNvPicPr preferRelativeResize="0"/>
          <p:nvPr/>
        </p:nvPicPr>
        <p:blipFill rotWithShape="1">
          <a:blip r:embed="rId3">
            <a:alphaModFix/>
          </a:blip>
          <a:srcRect/>
          <a:stretch/>
        </p:blipFill>
        <p:spPr>
          <a:xfrm>
            <a:off x="4865580" y="2262293"/>
            <a:ext cx="3885566" cy="25903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Mixed Method Research</a:t>
            </a:r>
            <a:endParaRPr sz="3600">
              <a:solidFill>
                <a:schemeClr val="accent5"/>
              </a:solidFill>
            </a:endParaRPr>
          </a:p>
        </p:txBody>
      </p:sp>
      <p:sp>
        <p:nvSpPr>
          <p:cNvPr id="289" name="Google Shape;289;p46"/>
          <p:cNvSpPr txBox="1">
            <a:spLocks noGrp="1"/>
          </p:cNvSpPr>
          <p:nvPr>
            <p:ph type="body" idx="1"/>
          </p:nvPr>
        </p:nvSpPr>
        <p:spPr>
          <a:xfrm>
            <a:off x="311700" y="1322250"/>
            <a:ext cx="4009687" cy="249113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000">
                <a:solidFill>
                  <a:srgbClr val="000000"/>
                </a:solidFill>
              </a:rPr>
              <a:t>Gathering and combining qualitative and quantitative research to gain a better understanding than either provide on their own.</a:t>
            </a:r>
            <a:endParaRPr sz="2000">
              <a:solidFill>
                <a:srgbClr val="000000"/>
              </a:solidFill>
            </a:endParaRPr>
          </a:p>
          <a:p>
            <a:pPr marL="0" lvl="0" indent="0" algn="l" rtl="0">
              <a:lnSpc>
                <a:spcPct val="115000"/>
              </a:lnSpc>
              <a:spcBef>
                <a:spcPts val="1600"/>
              </a:spcBef>
              <a:spcAft>
                <a:spcPts val="0"/>
              </a:spcAft>
              <a:buSzPts val="1800"/>
              <a:buNone/>
            </a:pPr>
            <a:r>
              <a:rPr lang="en" sz="2000">
                <a:solidFill>
                  <a:srgbClr val="000000"/>
                </a:solidFill>
              </a:rPr>
              <a:t>Understand the strengths and weaknesses of each method in order to combine them.</a:t>
            </a:r>
            <a:endParaRPr sz="2000">
              <a:solidFill>
                <a:srgbClr val="000000"/>
              </a:solidFill>
            </a:endParaRPr>
          </a:p>
          <a:p>
            <a:pPr marL="0" lvl="0" indent="0" algn="l" rtl="0">
              <a:lnSpc>
                <a:spcPct val="115000"/>
              </a:lnSpc>
              <a:spcBef>
                <a:spcPts val="1600"/>
              </a:spcBef>
              <a:spcAft>
                <a:spcPts val="1600"/>
              </a:spcAft>
              <a:buSzPts val="1800"/>
              <a:buNone/>
            </a:pPr>
            <a:endParaRPr/>
          </a:p>
        </p:txBody>
      </p:sp>
      <p:sp>
        <p:nvSpPr>
          <p:cNvPr id="290" name="Google Shape;290;p46"/>
          <p:cNvSpPr txBox="1"/>
          <p:nvPr/>
        </p:nvSpPr>
        <p:spPr>
          <a:xfrm>
            <a:off x="4578900" y="1085183"/>
            <a:ext cx="4179020" cy="249113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en" sz="2000" b="0" i="0" u="none" strike="noStrike" cap="none">
                <a:solidFill>
                  <a:schemeClr val="accent5"/>
                </a:solidFill>
                <a:latin typeface="Lato"/>
                <a:ea typeface="Lato"/>
                <a:cs typeface="Lato"/>
                <a:sym typeface="Lato"/>
              </a:rPr>
              <a:t>Qualitative</a:t>
            </a:r>
            <a:r>
              <a:rPr lang="en" sz="2000" b="0" i="0" u="none" strike="noStrike" cap="none">
                <a:solidFill>
                  <a:srgbClr val="000000"/>
                </a:solidFill>
                <a:latin typeface="Lato"/>
                <a:ea typeface="Lato"/>
                <a:cs typeface="Lato"/>
                <a:sym typeface="Lato"/>
              </a:rPr>
              <a:t>:</a:t>
            </a:r>
            <a:endParaRPr/>
          </a:p>
          <a:p>
            <a:pPr marL="114300" marR="0" lvl="0" indent="0" algn="l" rtl="0">
              <a:lnSpc>
                <a:spcPct val="115000"/>
              </a:lnSpc>
              <a:spcBef>
                <a:spcPts val="1600"/>
              </a:spcBef>
              <a:spcAft>
                <a:spcPts val="0"/>
              </a:spcAft>
              <a:buClr>
                <a:srgbClr val="000000"/>
              </a:buClr>
              <a:buSzPts val="1800"/>
              <a:buFont typeface="Lato"/>
              <a:buNone/>
            </a:pPr>
            <a:r>
              <a:rPr lang="en" sz="2000" b="0" i="0" u="none" strike="noStrike" cap="none">
                <a:solidFill>
                  <a:srgbClr val="000000"/>
                </a:solidFill>
                <a:latin typeface="Lato"/>
                <a:ea typeface="Lato"/>
                <a:cs typeface="Lato"/>
                <a:sym typeface="Lato"/>
              </a:rPr>
              <a:t>Voices, stories, complex phenomena</a:t>
            </a:r>
            <a:endParaRPr/>
          </a:p>
          <a:p>
            <a:pPr marL="0" marR="0" lvl="0" indent="0" algn="l" rtl="0">
              <a:lnSpc>
                <a:spcPct val="115000"/>
              </a:lnSpc>
              <a:spcBef>
                <a:spcPts val="1600"/>
              </a:spcBef>
              <a:spcAft>
                <a:spcPts val="0"/>
              </a:spcAft>
              <a:buClr>
                <a:schemeClr val="dk2"/>
              </a:buClr>
              <a:buSzPts val="1800"/>
              <a:buFont typeface="Lato"/>
              <a:buNone/>
            </a:pPr>
            <a:r>
              <a:rPr lang="en" sz="2000" b="0" i="0" u="none" strike="noStrike" cap="none">
                <a:solidFill>
                  <a:schemeClr val="accent5"/>
                </a:solidFill>
                <a:latin typeface="Lato"/>
                <a:ea typeface="Lato"/>
                <a:cs typeface="Lato"/>
                <a:sym typeface="Lato"/>
              </a:rPr>
              <a:t>Quantitative</a:t>
            </a:r>
            <a:r>
              <a:rPr lang="en" sz="2000" b="0" i="0" u="none" strike="noStrike" cap="none">
                <a:solidFill>
                  <a:srgbClr val="000000"/>
                </a:solidFill>
                <a:latin typeface="Lato"/>
                <a:ea typeface="Lato"/>
                <a:cs typeface="Lato"/>
                <a:sym typeface="Lato"/>
              </a:rPr>
              <a:t>:</a:t>
            </a:r>
            <a:endParaRPr/>
          </a:p>
          <a:p>
            <a:pPr marL="114300" marR="0" lvl="0" indent="0" algn="l" rtl="0">
              <a:lnSpc>
                <a:spcPct val="115000"/>
              </a:lnSpc>
              <a:spcBef>
                <a:spcPts val="1600"/>
              </a:spcBef>
              <a:spcAft>
                <a:spcPts val="0"/>
              </a:spcAft>
              <a:buClr>
                <a:srgbClr val="000000"/>
              </a:buClr>
              <a:buSzPts val="1800"/>
              <a:buFont typeface="Lato"/>
              <a:buNone/>
            </a:pPr>
            <a:r>
              <a:rPr lang="en" sz="2000" b="0" i="0" u="none" strike="noStrike" cap="none">
                <a:solidFill>
                  <a:srgbClr val="000000"/>
                </a:solidFill>
                <a:latin typeface="Lato"/>
                <a:ea typeface="Lato"/>
                <a:cs typeface="Lato"/>
                <a:sym typeface="Lato"/>
              </a:rPr>
              <a:t>Objectivity, efficiency, statistical trends, data relationships</a:t>
            </a:r>
            <a:endParaRPr/>
          </a:p>
          <a:p>
            <a:pPr marL="0" marR="0" lvl="0" indent="0" algn="l" rtl="0">
              <a:lnSpc>
                <a:spcPct val="115000"/>
              </a:lnSpc>
              <a:spcBef>
                <a:spcPts val="1600"/>
              </a:spcBef>
              <a:spcAft>
                <a:spcPts val="1600"/>
              </a:spcAft>
              <a:buClr>
                <a:schemeClr val="dk2"/>
              </a:buClr>
              <a:buSzPts val="1800"/>
              <a:buFont typeface="Lato"/>
              <a:buNone/>
            </a:pPr>
            <a:endParaRPr sz="1800" b="0" i="0" u="none" strike="noStrike" cap="none">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186119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Good and Bad Criteria for Measurement?</a:t>
            </a:r>
            <a:endParaRPr sz="3600">
              <a:solidFill>
                <a:schemeClr val="accent5"/>
              </a:solidFill>
            </a:endParaRPr>
          </a:p>
          <a:p>
            <a:pPr marL="0" lvl="0" indent="0" algn="ctr" rtl="0">
              <a:lnSpc>
                <a:spcPct val="100000"/>
              </a:lnSpc>
              <a:spcBef>
                <a:spcPts val="0"/>
              </a:spcBef>
              <a:spcAft>
                <a:spcPts val="0"/>
              </a:spcAft>
              <a:buSzPts val="3200"/>
              <a:buNone/>
            </a:pPr>
            <a:endParaRPr>
              <a:solidFill>
                <a:schemeClr val="accent5"/>
              </a:solidFill>
            </a:endParaRPr>
          </a:p>
          <a:p>
            <a:pPr marL="0" lvl="0" indent="0" algn="l" rtl="0">
              <a:lnSpc>
                <a:spcPct val="100000"/>
              </a:lnSpc>
              <a:spcBef>
                <a:spcPts val="0"/>
              </a:spcBef>
              <a:spcAft>
                <a:spcPts val="0"/>
              </a:spcAft>
              <a:buSzPts val="3200"/>
              <a:buNone/>
            </a:pPr>
            <a:endParaRPr>
              <a:solidFill>
                <a:schemeClr val="accent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Research Question</a:t>
            </a:r>
            <a:endParaRPr sz="3600">
              <a:solidFill>
                <a:schemeClr val="accent5"/>
              </a:solidFill>
            </a:endParaRPr>
          </a:p>
        </p:txBody>
      </p:sp>
      <p:sp>
        <p:nvSpPr>
          <p:cNvPr id="301" name="Google Shape;301;p48"/>
          <p:cNvSpPr txBox="1">
            <a:spLocks noGrp="1"/>
          </p:cNvSpPr>
          <p:nvPr>
            <p:ph type="body" idx="1"/>
          </p:nvPr>
        </p:nvSpPr>
        <p:spPr>
          <a:xfrm>
            <a:off x="311700" y="1159900"/>
            <a:ext cx="830398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It is crucial to clearly define your</a:t>
            </a:r>
            <a:r>
              <a:rPr lang="en" sz="2400"/>
              <a:t> </a:t>
            </a:r>
            <a:r>
              <a:rPr lang="en" sz="2400" b="1">
                <a:solidFill>
                  <a:schemeClr val="accent5"/>
                </a:solidFill>
              </a:rPr>
              <a:t>Research Question</a:t>
            </a:r>
            <a:r>
              <a:rPr lang="en" sz="2400"/>
              <a:t> </a:t>
            </a:r>
            <a:r>
              <a:rPr lang="en" sz="2400">
                <a:solidFill>
                  <a:srgbClr val="000000"/>
                </a:solidFill>
              </a:rPr>
              <a:t>before any testing begins.</a:t>
            </a:r>
            <a:endParaRPr sz="2400">
              <a:solidFill>
                <a:srgbClr val="000000"/>
              </a:solidFill>
            </a:endParaRPr>
          </a:p>
          <a:p>
            <a:pPr marL="0" lvl="0" indent="0" algn="l" rtl="0">
              <a:lnSpc>
                <a:spcPct val="115000"/>
              </a:lnSpc>
              <a:spcBef>
                <a:spcPts val="1600"/>
              </a:spcBef>
              <a:spcAft>
                <a:spcPts val="0"/>
              </a:spcAft>
              <a:buSzPts val="1800"/>
              <a:buNone/>
            </a:pPr>
            <a:r>
              <a:rPr lang="en" sz="2400">
                <a:solidFill>
                  <a:srgbClr val="000000"/>
                </a:solidFill>
              </a:rPr>
              <a:t>The</a:t>
            </a:r>
            <a:r>
              <a:rPr lang="en" sz="2400"/>
              <a:t> </a:t>
            </a:r>
            <a:r>
              <a:rPr lang="en" sz="2400" b="1">
                <a:solidFill>
                  <a:schemeClr val="accent5"/>
                </a:solidFill>
              </a:rPr>
              <a:t>Research Question</a:t>
            </a:r>
            <a:r>
              <a:rPr lang="en" sz="2400">
                <a:solidFill>
                  <a:srgbClr val="000000"/>
                </a:solidFill>
              </a:rPr>
              <a:t> is not something you literally ask during the testing.</a:t>
            </a:r>
            <a:endParaRPr sz="2400">
              <a:solidFill>
                <a:srgbClr val="000000"/>
              </a:solidFill>
            </a:endParaRPr>
          </a:p>
          <a:p>
            <a:pPr marL="0" lvl="0" indent="0" algn="l" rtl="0">
              <a:lnSpc>
                <a:spcPct val="115000"/>
              </a:lnSpc>
              <a:spcBef>
                <a:spcPts val="1600"/>
              </a:spcBef>
              <a:spcAft>
                <a:spcPts val="1600"/>
              </a:spcAft>
              <a:buSzPts val="1800"/>
              <a:buNone/>
            </a:pPr>
            <a:r>
              <a:rPr lang="en" sz="2400">
                <a:solidFill>
                  <a:srgbClr val="000000"/>
                </a:solidFill>
              </a:rPr>
              <a:t>Your other Study Questions should inform you on the answer to your</a:t>
            </a:r>
            <a:r>
              <a:rPr lang="en" sz="2400"/>
              <a:t> </a:t>
            </a:r>
            <a:r>
              <a:rPr lang="en" sz="2400" b="1">
                <a:solidFill>
                  <a:schemeClr val="accent5"/>
                </a:solidFill>
              </a:rPr>
              <a:t>Research Question</a:t>
            </a:r>
            <a:r>
              <a:rPr lang="en" sz="2400">
                <a:solidFill>
                  <a:srgbClr val="000000"/>
                </a:solidFill>
              </a:rPr>
              <a:t> by providing relevant data.</a:t>
            </a:r>
            <a:endParaRPr sz="24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Pareto Principle</a:t>
            </a:r>
            <a:endParaRPr/>
          </a:p>
        </p:txBody>
      </p:sp>
      <p:pic>
        <p:nvPicPr>
          <p:cNvPr id="307" name="Google Shape;307;p49"/>
          <p:cNvPicPr preferRelativeResize="0"/>
          <p:nvPr/>
        </p:nvPicPr>
        <p:blipFill rotWithShape="1">
          <a:blip r:embed="rId3">
            <a:alphaModFix/>
          </a:blip>
          <a:srcRect/>
          <a:stretch/>
        </p:blipFill>
        <p:spPr>
          <a:xfrm>
            <a:off x="3007360" y="1503680"/>
            <a:ext cx="3364725" cy="3049471"/>
          </a:xfrm>
          <a:prstGeom prst="rect">
            <a:avLst/>
          </a:prstGeom>
          <a:noFill/>
          <a:ln>
            <a:noFill/>
          </a:ln>
        </p:spPr>
      </p:pic>
      <p:sp>
        <p:nvSpPr>
          <p:cNvPr id="308" name="Google Shape;308;p49"/>
          <p:cNvSpPr txBox="1"/>
          <p:nvPr/>
        </p:nvSpPr>
        <p:spPr>
          <a:xfrm>
            <a:off x="3644052" y="2053770"/>
            <a:ext cx="128693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Results</a:t>
            </a:r>
            <a:endParaRPr/>
          </a:p>
          <a:p>
            <a:pPr marL="0" marR="0" lvl="0" indent="0" algn="l"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80%</a:t>
            </a:r>
            <a:endParaRPr/>
          </a:p>
        </p:txBody>
      </p:sp>
      <p:sp>
        <p:nvSpPr>
          <p:cNvPr id="309" name="Google Shape;309;p49"/>
          <p:cNvSpPr txBox="1"/>
          <p:nvPr/>
        </p:nvSpPr>
        <p:spPr>
          <a:xfrm>
            <a:off x="5279349" y="2604229"/>
            <a:ext cx="131361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Efforts</a:t>
            </a:r>
            <a:endParaRPr/>
          </a:p>
          <a:p>
            <a:pPr marL="0" marR="0" lvl="0" indent="0" algn="l"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20%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311700" y="1332843"/>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b="1">
                <a:solidFill>
                  <a:schemeClr val="accent5"/>
                </a:solidFill>
              </a:rPr>
              <a:t>Diminishing Returns</a:t>
            </a:r>
            <a:endParaRPr sz="3600" b="1">
              <a:solidFill>
                <a:schemeClr val="accent5"/>
              </a:solidFill>
            </a:endParaRPr>
          </a:p>
        </p:txBody>
      </p:sp>
      <p:sp>
        <p:nvSpPr>
          <p:cNvPr id="315" name="Google Shape;315;p50"/>
          <p:cNvSpPr txBox="1">
            <a:spLocks noGrp="1"/>
          </p:cNvSpPr>
          <p:nvPr>
            <p:ph type="body" idx="1"/>
          </p:nvPr>
        </p:nvSpPr>
        <p:spPr>
          <a:xfrm>
            <a:off x="311700" y="1967166"/>
            <a:ext cx="8609700" cy="22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 sz="2400">
                <a:solidFill>
                  <a:srgbClr val="000000"/>
                </a:solidFill>
              </a:rPr>
              <a:t>Diminishing Returns refer to a </a:t>
            </a:r>
            <a:r>
              <a:rPr lang="en" sz="2400" b="1">
                <a:solidFill>
                  <a:srgbClr val="000000"/>
                </a:solidFill>
              </a:rPr>
              <a:t>point at which </a:t>
            </a:r>
            <a:r>
              <a:rPr lang="en" sz="2400">
                <a:solidFill>
                  <a:srgbClr val="000000"/>
                </a:solidFill>
              </a:rPr>
              <a:t>the </a:t>
            </a:r>
            <a:r>
              <a:rPr lang="en" sz="2400" b="1">
                <a:solidFill>
                  <a:srgbClr val="000000"/>
                </a:solidFill>
              </a:rPr>
              <a:t>profits/benefits gained are less than </a:t>
            </a:r>
            <a:r>
              <a:rPr lang="en" sz="2400">
                <a:solidFill>
                  <a:srgbClr val="000000"/>
                </a:solidFill>
              </a:rPr>
              <a:t>the </a:t>
            </a:r>
            <a:r>
              <a:rPr lang="en" sz="2400">
                <a:solidFill>
                  <a:schemeClr val="accent5"/>
                </a:solidFill>
              </a:rPr>
              <a:t>amount energy or resources being invested</a:t>
            </a:r>
            <a:r>
              <a:rPr lang="en" sz="2400">
                <a:solidFill>
                  <a:srgbClr val="000000"/>
                </a:solidFill>
              </a:rPr>
              <a:t>.</a:t>
            </a:r>
            <a:endParaRPr sz="2400"/>
          </a:p>
          <a:p>
            <a:pPr marL="0" lvl="0" indent="0" algn="l" rtl="0">
              <a:lnSpc>
                <a:spcPct val="115000"/>
              </a:lnSpc>
              <a:spcBef>
                <a:spcPts val="1600"/>
              </a:spcBef>
              <a:spcAft>
                <a:spcPts val="1600"/>
              </a:spcAft>
              <a:buSzPts val="1800"/>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785833" y="445025"/>
            <a:ext cx="241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I am not...</a:t>
            </a:r>
            <a:endParaRPr sz="3600">
              <a:solidFill>
                <a:schemeClr val="accent5"/>
              </a:solidFill>
            </a:endParaRPr>
          </a:p>
        </p:txBody>
      </p:sp>
      <p:sp>
        <p:nvSpPr>
          <p:cNvPr id="74" name="Google Shape;74;p15"/>
          <p:cNvSpPr txBox="1">
            <a:spLocks noGrp="1"/>
          </p:cNvSpPr>
          <p:nvPr>
            <p:ph type="body" idx="1"/>
          </p:nvPr>
        </p:nvSpPr>
        <p:spPr>
          <a:xfrm>
            <a:off x="785833" y="1152475"/>
            <a:ext cx="340686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Char char="-"/>
            </a:pPr>
            <a:r>
              <a:rPr lang="en" sz="2400">
                <a:solidFill>
                  <a:srgbClr val="000000"/>
                </a:solidFill>
              </a:rPr>
              <a:t>a statistician</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computer scientist</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sociologist</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policy advisor</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data scientist</a:t>
            </a:r>
            <a:endParaRPr sz="2400">
              <a:solidFill>
                <a:srgbClr val="000000"/>
              </a:solidFill>
            </a:endParaRPr>
          </a:p>
          <a:p>
            <a:pPr marL="0" lvl="0" indent="0" algn="l" rtl="0">
              <a:lnSpc>
                <a:spcPct val="115000"/>
              </a:lnSpc>
              <a:spcBef>
                <a:spcPts val="1600"/>
              </a:spcBef>
              <a:spcAft>
                <a:spcPts val="1600"/>
              </a:spcAft>
              <a:buSzPts val="1400"/>
              <a:buNone/>
            </a:pPr>
            <a:endParaRPr/>
          </a:p>
        </p:txBody>
      </p:sp>
      <p:sp>
        <p:nvSpPr>
          <p:cNvPr id="75" name="Google Shape;75;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Char char="-"/>
            </a:pPr>
            <a:r>
              <a:rPr lang="en" sz="2400">
                <a:solidFill>
                  <a:srgbClr val="000000"/>
                </a:solidFill>
              </a:rPr>
              <a:t>a deep generalist</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business analyst</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project manager</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coder</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an editor</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 sz="2400">
                <a:solidFill>
                  <a:srgbClr val="000000"/>
                </a:solidFill>
              </a:rPr>
              <a:t>a UX researcher </a:t>
            </a:r>
            <a:endParaRPr sz="2400">
              <a:solidFill>
                <a:srgbClr val="000000"/>
              </a:solidFill>
            </a:endParaRPr>
          </a:p>
        </p:txBody>
      </p:sp>
      <p:sp>
        <p:nvSpPr>
          <p:cNvPr id="76" name="Google Shape;76;p15"/>
          <p:cNvSpPr txBox="1">
            <a:spLocks noGrp="1"/>
          </p:cNvSpPr>
          <p:nvPr>
            <p:ph type="title"/>
          </p:nvPr>
        </p:nvSpPr>
        <p:spPr>
          <a:xfrm>
            <a:off x="4832400" y="445025"/>
            <a:ext cx="241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rgbClr val="3C7522"/>
                </a:solidFill>
              </a:rPr>
              <a:t>I am...</a:t>
            </a:r>
            <a:endParaRPr sz="3600">
              <a:solidFill>
                <a:srgbClr val="3C752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51"/>
          <p:cNvPicPr preferRelativeResize="0"/>
          <p:nvPr/>
        </p:nvPicPr>
        <p:blipFill rotWithShape="1">
          <a:blip r:embed="rId3">
            <a:alphaModFix/>
          </a:blip>
          <a:srcRect/>
          <a:stretch/>
        </p:blipFill>
        <p:spPr>
          <a:xfrm>
            <a:off x="2140694" y="1005921"/>
            <a:ext cx="4862612" cy="2905222"/>
          </a:xfrm>
          <a:prstGeom prst="rect">
            <a:avLst/>
          </a:prstGeom>
          <a:noFill/>
          <a:ln w="19050" cap="flat" cmpd="sng">
            <a:solidFill>
              <a:srgbClr val="000000"/>
            </a:solidFill>
            <a:prstDash val="solid"/>
            <a:round/>
            <a:headEnd type="none" w="sm" len="sm"/>
            <a:tailEnd type="none" w="sm" len="sm"/>
          </a:ln>
        </p:spPr>
      </p:pic>
      <p:sp>
        <p:nvSpPr>
          <p:cNvPr id="321" name="Google Shape;321;p51"/>
          <p:cNvSpPr txBox="1"/>
          <p:nvPr/>
        </p:nvSpPr>
        <p:spPr>
          <a:xfrm>
            <a:off x="385950" y="4130375"/>
            <a:ext cx="83721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5"/>
                </a:solidFill>
                <a:latin typeface="Lato"/>
                <a:ea typeface="Lato"/>
                <a:cs typeface="Lato"/>
                <a:sym typeface="Lato"/>
              </a:rPr>
              <a:t>Testing 0 Users will provide you with 0 results </a:t>
            </a:r>
            <a:endParaRPr sz="1800" b="1" i="0" u="none" strike="noStrike" cap="none">
              <a:solidFill>
                <a:schemeClr val="accent5"/>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accent5"/>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title"/>
          </p:nvPr>
        </p:nvSpPr>
        <p:spPr>
          <a:xfrm>
            <a:off x="311700" y="268153"/>
            <a:ext cx="677998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Guerilla Usability Testing</a:t>
            </a:r>
            <a:endParaRPr sz="3600">
              <a:solidFill>
                <a:schemeClr val="accent5"/>
              </a:solidFill>
            </a:endParaRPr>
          </a:p>
        </p:txBody>
      </p:sp>
      <p:sp>
        <p:nvSpPr>
          <p:cNvPr id="327" name="Google Shape;327;p52"/>
          <p:cNvSpPr txBox="1">
            <a:spLocks noGrp="1"/>
          </p:cNvSpPr>
          <p:nvPr>
            <p:ph type="body" idx="1"/>
          </p:nvPr>
        </p:nvSpPr>
        <p:spPr>
          <a:xfrm>
            <a:off x="403135" y="2257264"/>
            <a:ext cx="5862198" cy="251145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en">
                <a:solidFill>
                  <a:srgbClr val="000000"/>
                </a:solidFill>
              </a:rPr>
              <a:t>When usability testing is not possible, impromptu guerilla tests can still provide useful feedback.</a:t>
            </a:r>
            <a:endParaRPr>
              <a:solidFill>
                <a:srgbClr val="000000"/>
              </a:solidFill>
            </a:endParaRPr>
          </a:p>
          <a:p>
            <a:pPr marL="0" lvl="0" indent="0" algn="l" rtl="0">
              <a:lnSpc>
                <a:spcPct val="115000"/>
              </a:lnSpc>
              <a:spcBef>
                <a:spcPts val="1600"/>
              </a:spcBef>
              <a:spcAft>
                <a:spcPts val="1600"/>
              </a:spcAft>
              <a:buSzPts val="1800"/>
              <a:buNone/>
            </a:pPr>
            <a:r>
              <a:rPr lang="en">
                <a:solidFill>
                  <a:srgbClr val="000000"/>
                </a:solidFill>
              </a:rPr>
              <a:t>Watch strangers, coworkers, or anyone available, and ask them to think aloud about how a task might be accomplished. This can be done with a complex prototype, or a basic sketch</a:t>
            </a:r>
            <a:endParaRPr>
              <a:solidFill>
                <a:srgbClr val="000000"/>
              </a:solidFill>
            </a:endParaRPr>
          </a:p>
        </p:txBody>
      </p:sp>
      <p:pic>
        <p:nvPicPr>
          <p:cNvPr id="328" name="Google Shape;328;p52"/>
          <p:cNvPicPr preferRelativeResize="0"/>
          <p:nvPr/>
        </p:nvPicPr>
        <p:blipFill rotWithShape="1">
          <a:blip r:embed="rId3">
            <a:alphaModFix/>
          </a:blip>
          <a:srcRect/>
          <a:stretch/>
        </p:blipFill>
        <p:spPr>
          <a:xfrm>
            <a:off x="7319936" y="1065335"/>
            <a:ext cx="1590262" cy="1191929"/>
          </a:xfrm>
          <a:prstGeom prst="rect">
            <a:avLst/>
          </a:prstGeom>
          <a:noFill/>
          <a:ln w="19050" cap="flat" cmpd="sng">
            <a:solidFill>
              <a:srgbClr val="000000"/>
            </a:solidFill>
            <a:prstDash val="solid"/>
            <a:round/>
            <a:headEnd type="none" w="sm" len="sm"/>
            <a:tailEnd type="none" w="sm" len="sm"/>
          </a:ln>
        </p:spPr>
      </p:pic>
      <p:pic>
        <p:nvPicPr>
          <p:cNvPr id="329" name="Google Shape;329;p52"/>
          <p:cNvPicPr preferRelativeResize="0"/>
          <p:nvPr/>
        </p:nvPicPr>
        <p:blipFill rotWithShape="1">
          <a:blip r:embed="rId4">
            <a:alphaModFix/>
          </a:blip>
          <a:srcRect/>
          <a:stretch/>
        </p:blipFill>
        <p:spPr>
          <a:xfrm>
            <a:off x="6610776" y="2381727"/>
            <a:ext cx="2299422" cy="2455607"/>
          </a:xfrm>
          <a:prstGeom prst="rect">
            <a:avLst/>
          </a:prstGeom>
          <a:noFill/>
          <a:ln w="19050" cap="flat" cmpd="sng">
            <a:solidFill>
              <a:srgbClr val="000000"/>
            </a:solidFill>
            <a:prstDash val="solid"/>
            <a:round/>
            <a:headEnd type="none" w="sm" len="sm"/>
            <a:tailEnd type="none" w="sm" len="sm"/>
          </a:ln>
        </p:spPr>
      </p:pic>
      <p:sp>
        <p:nvSpPr>
          <p:cNvPr id="330" name="Google Shape;330;p52"/>
          <p:cNvSpPr txBox="1"/>
          <p:nvPr/>
        </p:nvSpPr>
        <p:spPr>
          <a:xfrm>
            <a:off x="403134" y="1065335"/>
            <a:ext cx="6688545" cy="112969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Lato"/>
              <a:buNone/>
            </a:pPr>
            <a:r>
              <a:rPr lang="en" sz="2000" b="0" i="0" u="none" strike="noStrike" cap="none">
                <a:solidFill>
                  <a:schemeClr val="accent5"/>
                </a:solidFill>
                <a:latin typeface="Lato"/>
                <a:ea typeface="Lato"/>
                <a:cs typeface="Lato"/>
                <a:sym typeface="Lato"/>
              </a:rPr>
              <a:t>“...pouncing on lone people in cafes and public spaces, quickly filming them whilst they use a website for a couple of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311700" y="1968942"/>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How Do You Measure Public Trust?</a:t>
            </a:r>
            <a:endParaRPr sz="3600" b="1">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sp>
        <p:nvSpPr>
          <p:cNvPr id="340" name="Google Shape;340;p54"/>
          <p:cNvSpPr txBox="1">
            <a:spLocks noGrp="1"/>
          </p:cNvSpPr>
          <p:nvPr>
            <p:ph type="title"/>
          </p:nvPr>
        </p:nvSpPr>
        <p:spPr>
          <a:xfrm>
            <a:off x="3464016" y="2758031"/>
            <a:ext cx="4358400" cy="1808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3600" b="1">
                <a:solidFill>
                  <a:srgbClr val="000000"/>
                </a:solidFill>
              </a:rPr>
              <a:t>Short Answer:</a:t>
            </a:r>
            <a:endParaRPr sz="3600" b="1">
              <a:solidFill>
                <a:srgbClr val="000000"/>
              </a:solidFill>
            </a:endParaRPr>
          </a:p>
          <a:p>
            <a:pPr marL="0" lvl="0" indent="0" algn="r" rtl="0">
              <a:lnSpc>
                <a:spcPct val="100000"/>
              </a:lnSpc>
              <a:spcBef>
                <a:spcPts val="0"/>
              </a:spcBef>
              <a:spcAft>
                <a:spcPts val="0"/>
              </a:spcAft>
              <a:buSzPts val="4800"/>
              <a:buNone/>
            </a:pPr>
            <a:r>
              <a:rPr lang="en" sz="3600" i="1">
                <a:solidFill>
                  <a:srgbClr val="000000"/>
                </a:solidFill>
              </a:rPr>
              <a:t>Always</a:t>
            </a:r>
            <a:endParaRPr sz="3600" i="1">
              <a:solidFill>
                <a:srgbClr val="000000"/>
              </a:solidFill>
            </a:endParaRPr>
          </a:p>
        </p:txBody>
      </p:sp>
      <p:sp>
        <p:nvSpPr>
          <p:cNvPr id="341" name="Google Shape;341;p54"/>
          <p:cNvSpPr txBox="1">
            <a:spLocks noGrp="1"/>
          </p:cNvSpPr>
          <p:nvPr>
            <p:ph type="title"/>
          </p:nvPr>
        </p:nvSpPr>
        <p:spPr>
          <a:xfrm>
            <a:off x="872670" y="526204"/>
            <a:ext cx="5832930" cy="247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3600" b="1">
                <a:solidFill>
                  <a:schemeClr val="accent5"/>
                </a:solidFill>
              </a:rPr>
              <a:t>When should you use evidence-based analysis?</a:t>
            </a:r>
            <a:endParaRPr sz="3600"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solidFill>
                  <a:schemeClr val="accent5"/>
                </a:solidFill>
              </a:rPr>
              <a:t>Long Answer</a:t>
            </a:r>
            <a:endParaRPr>
              <a:solidFill>
                <a:schemeClr val="accent5"/>
              </a:solidFill>
            </a:endParaRPr>
          </a:p>
        </p:txBody>
      </p:sp>
      <p:sp>
        <p:nvSpPr>
          <p:cNvPr id="347" name="Google Shape;347;p55"/>
          <p:cNvSpPr txBox="1">
            <a:spLocks noGrp="1"/>
          </p:cNvSpPr>
          <p:nvPr>
            <p:ph type="body" idx="1"/>
          </p:nvPr>
        </p:nvSpPr>
        <p:spPr>
          <a:xfrm>
            <a:off x="311700" y="1152475"/>
            <a:ext cx="5337900" cy="2313600"/>
          </a:xfrm>
          <a:prstGeom prst="rect">
            <a:avLst/>
          </a:prstGeom>
          <a:noFill/>
          <a:ln>
            <a:noFill/>
          </a:ln>
        </p:spPr>
        <p:txBody>
          <a:bodyPr spcFirstLastPara="1" wrap="square" lIns="91425" tIns="91425" rIns="91425" bIns="91425" anchor="t" anchorCtr="0">
            <a:noAutofit/>
          </a:bodyPr>
          <a:lstStyle/>
          <a:p>
            <a:pPr marL="8382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client’s engagement</a:t>
            </a:r>
            <a:endParaRPr sz="2000">
              <a:solidFill>
                <a:srgbClr val="000000"/>
              </a:solidFill>
            </a:endParaRPr>
          </a:p>
          <a:p>
            <a:pPr marL="8382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measurements as a checkbox</a:t>
            </a:r>
            <a:endParaRPr sz="2000">
              <a:solidFill>
                <a:srgbClr val="000000"/>
              </a:solidFill>
            </a:endParaRPr>
          </a:p>
          <a:p>
            <a:pPr marL="8382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redundant testing</a:t>
            </a:r>
            <a:endParaRPr sz="2000">
              <a:solidFill>
                <a:srgbClr val="000000"/>
              </a:solidFill>
            </a:endParaRPr>
          </a:p>
          <a:p>
            <a:pPr marL="8382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no new outcome</a:t>
            </a:r>
            <a:endParaRPr sz="2000">
              <a:solidFill>
                <a:srgbClr val="000000"/>
              </a:solidFill>
            </a:endParaRPr>
          </a:p>
          <a:p>
            <a:pPr marL="8382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testing frequency</a:t>
            </a:r>
            <a:endParaRPr sz="20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Caveat</a:t>
            </a:r>
            <a:endParaRPr sz="3600">
              <a:solidFill>
                <a:schemeClr val="accent5"/>
              </a:solidFill>
            </a:endParaRPr>
          </a:p>
        </p:txBody>
      </p:sp>
      <p:sp>
        <p:nvSpPr>
          <p:cNvPr id="353" name="Google Shape;353;p56"/>
          <p:cNvSpPr txBox="1">
            <a:spLocks noGrp="1"/>
          </p:cNvSpPr>
          <p:nvPr>
            <p:ph type="body" idx="1"/>
          </p:nvPr>
        </p:nvSpPr>
        <p:spPr>
          <a:xfrm>
            <a:off x="385060" y="1144457"/>
            <a:ext cx="4457873" cy="239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In some cases, testing can be used to back up what you already know.</a:t>
            </a:r>
            <a:endParaRPr sz="2400">
              <a:solidFill>
                <a:srgbClr val="000000"/>
              </a:solidFill>
            </a:endParaRPr>
          </a:p>
          <a:p>
            <a:pPr marL="0" lvl="0" indent="0" algn="l" rtl="0">
              <a:lnSpc>
                <a:spcPct val="115000"/>
              </a:lnSpc>
              <a:spcBef>
                <a:spcPts val="1600"/>
              </a:spcBef>
              <a:spcAft>
                <a:spcPts val="1600"/>
              </a:spcAft>
              <a:buSzPts val="1800"/>
              <a:buNone/>
            </a:pPr>
            <a:r>
              <a:rPr lang="en" sz="2400">
                <a:solidFill>
                  <a:srgbClr val="000000"/>
                </a:solidFill>
              </a:rPr>
              <a:t>Official testing with a consultant can strengthen your suggestions or proposals.</a:t>
            </a:r>
            <a:endParaRPr sz="2400">
              <a:solidFill>
                <a:srgbClr val="000000"/>
              </a:solidFill>
            </a:endParaRPr>
          </a:p>
        </p:txBody>
      </p:sp>
      <p:pic>
        <p:nvPicPr>
          <p:cNvPr id="354" name="Google Shape;354;p56"/>
          <p:cNvPicPr preferRelativeResize="0"/>
          <p:nvPr/>
        </p:nvPicPr>
        <p:blipFill rotWithShape="1">
          <a:blip r:embed="rId3">
            <a:alphaModFix/>
          </a:blip>
          <a:srcRect/>
          <a:stretch/>
        </p:blipFill>
        <p:spPr>
          <a:xfrm>
            <a:off x="4977931" y="1332601"/>
            <a:ext cx="3800073" cy="2623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7"/>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Long Answer</a:t>
            </a:r>
            <a:endParaRPr sz="3600">
              <a:solidFill>
                <a:schemeClr val="accent5"/>
              </a:solidFill>
            </a:endParaRPr>
          </a:p>
        </p:txBody>
      </p:sp>
      <p:sp>
        <p:nvSpPr>
          <p:cNvPr id="360" name="Google Shape;360;p57"/>
          <p:cNvSpPr txBox="1">
            <a:spLocks noGrp="1"/>
          </p:cNvSpPr>
          <p:nvPr>
            <p:ph type="body" idx="1"/>
          </p:nvPr>
        </p:nvSpPr>
        <p:spPr>
          <a:xfrm>
            <a:off x="375325" y="1249225"/>
            <a:ext cx="8184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400">
                <a:solidFill>
                  <a:srgbClr val="000000"/>
                </a:solidFill>
              </a:rPr>
              <a:t>Ideally, your client should:</a:t>
            </a:r>
            <a:endParaRPr sz="2400">
              <a:solidFill>
                <a:srgbClr val="000000"/>
              </a:solidFill>
            </a:endParaRPr>
          </a:p>
          <a:p>
            <a:pPr marL="457200" lvl="0" indent="-381000" algn="l" rtl="0">
              <a:lnSpc>
                <a:spcPct val="115000"/>
              </a:lnSpc>
              <a:spcBef>
                <a:spcPts val="1600"/>
              </a:spcBef>
              <a:spcAft>
                <a:spcPts val="0"/>
              </a:spcAft>
              <a:buClr>
                <a:srgbClr val="000000"/>
              </a:buClr>
              <a:buSzPts val="2400"/>
              <a:buFont typeface="Noto Sans Symbols"/>
              <a:buChar char="▪"/>
            </a:pPr>
            <a:r>
              <a:rPr lang="en" sz="2400">
                <a:solidFill>
                  <a:srgbClr val="000000"/>
                </a:solidFill>
              </a:rPr>
              <a:t>understand their business goals</a:t>
            </a:r>
            <a:endParaRPr sz="2400">
              <a:solidFill>
                <a:srgbClr val="000000"/>
              </a:solidFill>
            </a:endParaRPr>
          </a:p>
          <a:p>
            <a:pPr marL="457200" lvl="0" indent="-381000" algn="l" rtl="0">
              <a:lnSpc>
                <a:spcPct val="115000"/>
              </a:lnSpc>
              <a:spcBef>
                <a:spcPts val="0"/>
              </a:spcBef>
              <a:spcAft>
                <a:spcPts val="0"/>
              </a:spcAft>
              <a:buClr>
                <a:srgbClr val="000000"/>
              </a:buClr>
              <a:buSzPts val="2400"/>
              <a:buFont typeface="Noto Sans Symbols"/>
              <a:buChar char="▪"/>
            </a:pPr>
            <a:r>
              <a:rPr lang="en" sz="2400">
                <a:solidFill>
                  <a:srgbClr val="000000"/>
                </a:solidFill>
              </a:rPr>
              <a:t>be willing to leverage business intelligence</a:t>
            </a:r>
            <a:endParaRPr sz="2400">
              <a:solidFill>
                <a:srgbClr val="000000"/>
              </a:solidFill>
            </a:endParaRPr>
          </a:p>
          <a:p>
            <a:pPr marL="457200" lvl="0" indent="-381000" algn="l" rtl="0">
              <a:lnSpc>
                <a:spcPct val="115000"/>
              </a:lnSpc>
              <a:spcBef>
                <a:spcPts val="0"/>
              </a:spcBef>
              <a:spcAft>
                <a:spcPts val="0"/>
              </a:spcAft>
              <a:buClr>
                <a:srgbClr val="000000"/>
              </a:buClr>
              <a:buSzPts val="2400"/>
              <a:buFont typeface="Noto Sans Symbols"/>
              <a:buChar char="▪"/>
            </a:pPr>
            <a:r>
              <a:rPr lang="en" sz="2400">
                <a:solidFill>
                  <a:srgbClr val="000000"/>
                </a:solidFill>
              </a:rPr>
              <a:t>be interested in using the data collected to achieve their specific goals</a:t>
            </a:r>
            <a:endParaRPr sz="2400">
              <a:solidFill>
                <a:srgbClr val="000000"/>
              </a:solidFill>
            </a:endParaRPr>
          </a:p>
          <a:p>
            <a:pPr marL="0" lvl="0" indent="0" algn="l" rtl="0">
              <a:lnSpc>
                <a:spcPct val="115000"/>
              </a:lnSpc>
              <a:spcBef>
                <a:spcPts val="1600"/>
              </a:spcBef>
              <a:spcAft>
                <a:spcPts val="0"/>
              </a:spcAft>
              <a:buClr>
                <a:srgbClr val="000000"/>
              </a:buClr>
              <a:buSzPts val="1100"/>
              <a:buFont typeface="Arial"/>
              <a:buNone/>
            </a:pPr>
            <a:endParaRPr b="1">
              <a:solidFill>
                <a:srgbClr val="000000"/>
              </a:solidFill>
            </a:endParaRPr>
          </a:p>
          <a:p>
            <a:pPr marL="0" lvl="0" indent="0" algn="l" rtl="0">
              <a:lnSpc>
                <a:spcPct val="115000"/>
              </a:lnSpc>
              <a:spcBef>
                <a:spcPts val="1600"/>
              </a:spcBef>
              <a:spcAft>
                <a:spcPts val="1600"/>
              </a:spcAft>
              <a:buSzPts val="1800"/>
              <a:buNone/>
            </a:pP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509550" y="1877689"/>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t>HOW TO </a:t>
            </a:r>
            <a:r>
              <a:rPr lang="en" sz="6000"/>
              <a:t>Get it Done</a:t>
            </a:r>
            <a:endParaRPr sz="6000"/>
          </a:p>
        </p:txBody>
      </p:sp>
      <p:pic>
        <p:nvPicPr>
          <p:cNvPr id="366" name="Google Shape;366;p58"/>
          <p:cNvPicPr preferRelativeResize="0"/>
          <p:nvPr/>
        </p:nvPicPr>
        <p:blipFill rotWithShape="1">
          <a:blip r:embed="rId3">
            <a:alphaModFix amt="72000"/>
          </a:blip>
          <a:srcRect/>
          <a:stretch/>
        </p:blipFill>
        <p:spPr>
          <a:xfrm>
            <a:off x="4025477" y="917991"/>
            <a:ext cx="1217084" cy="12170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solidFill>
                  <a:schemeClr val="accent5"/>
                </a:solidFill>
              </a:rPr>
              <a:t>Appealing to Senior Managers</a:t>
            </a:r>
            <a:endParaRPr>
              <a:solidFill>
                <a:schemeClr val="accent5"/>
              </a:solidFill>
            </a:endParaRPr>
          </a:p>
        </p:txBody>
      </p:sp>
      <p:sp>
        <p:nvSpPr>
          <p:cNvPr id="372" name="Google Shape;372;p59"/>
          <p:cNvSpPr txBox="1">
            <a:spLocks noGrp="1"/>
          </p:cNvSpPr>
          <p:nvPr>
            <p:ph type="body" idx="1"/>
          </p:nvPr>
        </p:nvSpPr>
        <p:spPr>
          <a:xfrm>
            <a:off x="311700" y="1017450"/>
            <a:ext cx="8520600" cy="2600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en" sz="2400">
                <a:solidFill>
                  <a:srgbClr val="000000"/>
                </a:solidFill>
              </a:rPr>
              <a:t>In some cases, justifying usability testing to senior managers can require convincing.</a:t>
            </a:r>
            <a:endParaRPr sz="2400">
              <a:solidFill>
                <a:srgbClr val="000000"/>
              </a:solidFill>
            </a:endParaRPr>
          </a:p>
          <a:p>
            <a:pPr marL="0" lvl="0" indent="0" algn="ctr" rtl="0">
              <a:lnSpc>
                <a:spcPct val="115000"/>
              </a:lnSpc>
              <a:spcBef>
                <a:spcPts val="1600"/>
              </a:spcBef>
              <a:spcAft>
                <a:spcPts val="1600"/>
              </a:spcAft>
              <a:buSzPts val="1800"/>
              <a:buNone/>
            </a:pPr>
            <a:r>
              <a:rPr lang="en" sz="2400">
                <a:solidFill>
                  <a:srgbClr val="000000"/>
                </a:solidFill>
              </a:rPr>
              <a:t>It is important to appeal to the outcome and value of the testing. </a:t>
            </a:r>
            <a:endParaRPr sz="2400">
              <a:solidFill>
                <a:srgbClr val="000000"/>
              </a:solidFill>
            </a:endParaRPr>
          </a:p>
        </p:txBody>
      </p:sp>
      <p:pic>
        <p:nvPicPr>
          <p:cNvPr id="373" name="Google Shape;373;p59"/>
          <p:cNvPicPr preferRelativeResize="0"/>
          <p:nvPr/>
        </p:nvPicPr>
        <p:blipFill rotWithShape="1">
          <a:blip r:embed="rId3">
            <a:alphaModFix/>
          </a:blip>
          <a:srcRect/>
          <a:stretch/>
        </p:blipFill>
        <p:spPr>
          <a:xfrm>
            <a:off x="1736063" y="3214125"/>
            <a:ext cx="5671874" cy="1582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7"/>
        <p:cNvGrpSpPr/>
        <p:nvPr/>
      </p:nvGrpSpPr>
      <p:grpSpPr>
        <a:xfrm>
          <a:off x="0" y="0"/>
          <a:ext cx="0" cy="0"/>
          <a:chOff x="0" y="0"/>
          <a:chExt cx="0" cy="0"/>
        </a:xfrm>
      </p:grpSpPr>
      <p:sp>
        <p:nvSpPr>
          <p:cNvPr id="378" name="Google Shape;378;p60"/>
          <p:cNvSpPr/>
          <p:nvPr/>
        </p:nvSpPr>
        <p:spPr>
          <a:xfrm>
            <a:off x="0" y="0"/>
            <a:ext cx="9144000" cy="5143500"/>
          </a:xfrm>
          <a:prstGeom prst="rect">
            <a:avLst/>
          </a:prstGeom>
          <a:solidFill>
            <a:srgbClr val="000000"/>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60"/>
          <p:cNvSpPr txBox="1">
            <a:spLocks noGrp="1"/>
          </p:cNvSpPr>
          <p:nvPr>
            <p:ph type="title"/>
          </p:nvPr>
        </p:nvSpPr>
        <p:spPr>
          <a:xfrm>
            <a:off x="2644200" y="2013600"/>
            <a:ext cx="3855600" cy="111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solidFill>
                  <a:schemeClr val="dk1"/>
                </a:solidFill>
                <a:latin typeface="Playfair Display"/>
                <a:ea typeface="Playfair Display"/>
                <a:cs typeface="Playfair Display"/>
                <a:sym typeface="Playfair Display"/>
              </a:rPr>
              <a:t>So What?</a:t>
            </a:r>
            <a:endParaRPr sz="6000" b="1">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176106" y="1952195"/>
            <a:ext cx="8864744"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t>WHAT IS </a:t>
            </a:r>
            <a:r>
              <a:rPr lang="en"/>
              <a:t/>
            </a:r>
            <a:br>
              <a:rPr lang="en"/>
            </a:br>
            <a:r>
              <a:rPr lang="en" sz="4400"/>
              <a:t>Evidence-Based Decision Making?</a:t>
            </a:r>
            <a:endParaRPr sz="4400"/>
          </a:p>
        </p:txBody>
      </p:sp>
      <p:pic>
        <p:nvPicPr>
          <p:cNvPr id="82" name="Google Shape;82;p16"/>
          <p:cNvPicPr preferRelativeResize="0"/>
          <p:nvPr/>
        </p:nvPicPr>
        <p:blipFill rotWithShape="1">
          <a:blip r:embed="rId3">
            <a:alphaModFix/>
          </a:blip>
          <a:srcRect/>
          <a:stretch/>
        </p:blipFill>
        <p:spPr>
          <a:xfrm>
            <a:off x="4017898" y="767286"/>
            <a:ext cx="1181159" cy="11849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Outcome</a:t>
            </a:r>
            <a:endParaRPr sz="3600">
              <a:solidFill>
                <a:schemeClr val="accent5"/>
              </a:solidFill>
            </a:endParaRPr>
          </a:p>
        </p:txBody>
      </p:sp>
      <p:sp>
        <p:nvSpPr>
          <p:cNvPr id="385" name="Google Shape;385;p61"/>
          <p:cNvSpPr txBox="1">
            <a:spLocks noGrp="1"/>
          </p:cNvSpPr>
          <p:nvPr>
            <p:ph type="body" idx="1"/>
          </p:nvPr>
        </p:nvSpPr>
        <p:spPr>
          <a:xfrm>
            <a:off x="311700" y="1070662"/>
            <a:ext cx="8520600" cy="4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What is the intended </a:t>
            </a:r>
            <a:r>
              <a:rPr lang="en" sz="2400">
                <a:solidFill>
                  <a:schemeClr val="accent5"/>
                </a:solidFill>
              </a:rPr>
              <a:t>outcome</a:t>
            </a:r>
            <a:r>
              <a:rPr lang="en" sz="2400">
                <a:solidFill>
                  <a:srgbClr val="000000"/>
                </a:solidFill>
              </a:rPr>
              <a:t> of the testing?</a:t>
            </a:r>
            <a:endParaRPr sz="2400">
              <a:solidFill>
                <a:srgbClr val="000000"/>
              </a:solidFill>
            </a:endParaRPr>
          </a:p>
          <a:p>
            <a:pPr marL="0" lvl="0" indent="0" algn="l" rtl="0">
              <a:lnSpc>
                <a:spcPct val="115000"/>
              </a:lnSpc>
              <a:spcBef>
                <a:spcPts val="1600"/>
              </a:spcBef>
              <a:spcAft>
                <a:spcPts val="1600"/>
              </a:spcAft>
              <a:buSzPts val="1800"/>
              <a:buNone/>
            </a:pPr>
            <a:endParaRPr>
              <a:solidFill>
                <a:srgbClr val="000000"/>
              </a:solidFill>
            </a:endParaRPr>
          </a:p>
        </p:txBody>
      </p:sp>
      <p:sp>
        <p:nvSpPr>
          <p:cNvPr id="386" name="Google Shape;386;p61"/>
          <p:cNvSpPr txBox="1"/>
          <p:nvPr/>
        </p:nvSpPr>
        <p:spPr>
          <a:xfrm>
            <a:off x="311700" y="1665242"/>
            <a:ext cx="7511500" cy="161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Lato"/>
                <a:ea typeface="Lato"/>
                <a:cs typeface="Lato"/>
                <a:sym typeface="Lato"/>
              </a:rPr>
              <a:t>Clearly define your </a:t>
            </a:r>
            <a:r>
              <a:rPr lang="en" sz="2400" b="1" i="0" u="none" strike="noStrike" cap="none">
                <a:solidFill>
                  <a:schemeClr val="accent5"/>
                </a:solidFill>
                <a:latin typeface="Lato"/>
                <a:ea typeface="Lato"/>
                <a:cs typeface="Lato"/>
                <a:sym typeface="Lato"/>
              </a:rPr>
              <a:t>Research Question</a:t>
            </a:r>
            <a:r>
              <a:rPr lang="en" sz="2400" b="0" i="0" u="none" strike="noStrike" cap="none">
                <a:solidFill>
                  <a:srgbClr val="000000"/>
                </a:solidFill>
                <a:latin typeface="Lato"/>
                <a:ea typeface="Lato"/>
                <a:cs typeface="Lato"/>
                <a:sym typeface="Lato"/>
              </a:rPr>
              <a:t>:</a:t>
            </a:r>
            <a:endParaRPr sz="2400" b="0" i="0" u="none" strike="noStrike" cap="none">
              <a:solidFill>
                <a:srgbClr val="000000"/>
              </a:solidFill>
              <a:latin typeface="Lato"/>
              <a:ea typeface="Lato"/>
              <a:cs typeface="Lato"/>
              <a:sym typeface="Lato"/>
            </a:endParaRPr>
          </a:p>
          <a:p>
            <a:pPr marL="457200" marR="0" lvl="0" indent="-342900" algn="l" rtl="0">
              <a:lnSpc>
                <a:spcPct val="115000"/>
              </a:lnSpc>
              <a:spcBef>
                <a:spcPts val="160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What questions are you trying to answer?</a:t>
            </a:r>
            <a:endParaRPr sz="2400" b="0" i="0" u="none" strike="noStrike" cap="none">
              <a:solidFill>
                <a:srgbClr val="000000"/>
              </a:solidFill>
              <a:latin typeface="Lato"/>
              <a:ea typeface="Lato"/>
              <a:cs typeface="Lato"/>
              <a:sym typeface="Lato"/>
            </a:endParaRPr>
          </a:p>
          <a:p>
            <a:pPr marL="457200" marR="0" lvl="0" indent="-342900" algn="l" rtl="0">
              <a:lnSpc>
                <a:spcPct val="115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What problems are you trying to solve?</a:t>
            </a:r>
            <a:endParaRPr sz="2400" b="0" i="0" u="none" strike="noStrike" cap="none">
              <a:solidFill>
                <a:srgbClr val="000000"/>
              </a:solidFill>
              <a:latin typeface="Lato"/>
              <a:ea typeface="Lato"/>
              <a:cs typeface="Lato"/>
              <a:sym typeface="Lato"/>
            </a:endParaRPr>
          </a:p>
          <a:p>
            <a:pPr marL="457200" marR="0" lvl="0" indent="-342900" algn="l" rtl="0">
              <a:lnSpc>
                <a:spcPct val="115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What objectives are you trying to achieve?</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90"/>
        <p:cNvGrpSpPr/>
        <p:nvPr/>
      </p:nvGrpSpPr>
      <p:grpSpPr>
        <a:xfrm>
          <a:off x="0" y="0"/>
          <a:ext cx="0" cy="0"/>
          <a:chOff x="0" y="0"/>
          <a:chExt cx="0" cy="0"/>
        </a:xfrm>
      </p:grpSpPr>
      <p:sp>
        <p:nvSpPr>
          <p:cNvPr id="391" name="Google Shape;391;p62"/>
          <p:cNvSpPr/>
          <p:nvPr/>
        </p:nvSpPr>
        <p:spPr>
          <a:xfrm>
            <a:off x="0" y="0"/>
            <a:ext cx="9144000" cy="5143500"/>
          </a:xfrm>
          <a:prstGeom prst="rect">
            <a:avLst/>
          </a:prstGeom>
          <a:solidFill>
            <a:srgbClr val="000000"/>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62"/>
          <p:cNvSpPr txBox="1">
            <a:spLocks noGrp="1"/>
          </p:cNvSpPr>
          <p:nvPr>
            <p:ph type="title"/>
          </p:nvPr>
        </p:nvSpPr>
        <p:spPr>
          <a:xfrm>
            <a:off x="1762650" y="1682250"/>
            <a:ext cx="5618700" cy="177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solidFill>
                  <a:schemeClr val="dk1"/>
                </a:solidFill>
                <a:latin typeface="Playfair Display"/>
                <a:ea typeface="Playfair Display"/>
                <a:cs typeface="Playfair Display"/>
                <a:sym typeface="Playfair Display"/>
              </a:rPr>
              <a:t>Why Should I Invest in This??</a:t>
            </a:r>
            <a:endParaRPr sz="6000" b="1">
              <a:solidFill>
                <a:schemeClr val="dk1"/>
              </a:solidFill>
              <a:latin typeface="Playfair Display"/>
              <a:ea typeface="Playfair Display"/>
              <a:cs typeface="Playfair Display"/>
              <a:sym typeface="Playfair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nvPr>
        </p:nvSpPr>
        <p:spPr>
          <a:xfrm>
            <a:off x="311700" y="4433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Value</a:t>
            </a:r>
            <a:endParaRPr sz="3600">
              <a:solidFill>
                <a:schemeClr val="accent5"/>
              </a:solidFill>
            </a:endParaRPr>
          </a:p>
        </p:txBody>
      </p:sp>
      <p:sp>
        <p:nvSpPr>
          <p:cNvPr id="398" name="Google Shape;398;p63"/>
          <p:cNvSpPr txBox="1">
            <a:spLocks noGrp="1"/>
          </p:cNvSpPr>
          <p:nvPr>
            <p:ph type="body" idx="1"/>
          </p:nvPr>
        </p:nvSpPr>
        <p:spPr>
          <a:xfrm>
            <a:off x="311700" y="1069400"/>
            <a:ext cx="4775210" cy="307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Demonstrate that testing and evidence-based analysis are providing a value to your organization. </a:t>
            </a:r>
            <a:endParaRPr sz="2400">
              <a:solidFill>
                <a:srgbClr val="000000"/>
              </a:solidFill>
            </a:endParaRPr>
          </a:p>
          <a:p>
            <a:pPr marL="0" lvl="0" indent="0" algn="l" rtl="0">
              <a:lnSpc>
                <a:spcPct val="115000"/>
              </a:lnSpc>
              <a:spcBef>
                <a:spcPts val="1600"/>
              </a:spcBef>
              <a:spcAft>
                <a:spcPts val="1600"/>
              </a:spcAft>
              <a:buSzPts val="1800"/>
              <a:buNone/>
            </a:pPr>
            <a:r>
              <a:rPr lang="en" sz="2400">
                <a:solidFill>
                  <a:srgbClr val="000000"/>
                </a:solidFill>
              </a:rPr>
              <a:t>Convince managers of UX Testings capability to identify issues, generate more traffic, and make processes more efficient. </a:t>
            </a:r>
            <a:endParaRPr sz="2400">
              <a:solidFill>
                <a:srgbClr val="000000"/>
              </a:solidFill>
            </a:endParaRPr>
          </a:p>
        </p:txBody>
      </p:sp>
      <p:pic>
        <p:nvPicPr>
          <p:cNvPr id="399" name="Google Shape;399;p63"/>
          <p:cNvPicPr preferRelativeResize="0"/>
          <p:nvPr/>
        </p:nvPicPr>
        <p:blipFill rotWithShape="1">
          <a:blip r:embed="rId3">
            <a:alphaModFix/>
          </a:blip>
          <a:srcRect/>
          <a:stretch/>
        </p:blipFill>
        <p:spPr>
          <a:xfrm>
            <a:off x="4892686" y="1298577"/>
            <a:ext cx="3939614" cy="16816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What is the Value of Usability Testing?</a:t>
            </a:r>
            <a:endParaRPr sz="3600">
              <a:solidFill>
                <a:schemeClr val="accent5"/>
              </a:solidFill>
            </a:endParaRPr>
          </a:p>
        </p:txBody>
      </p:sp>
      <p:sp>
        <p:nvSpPr>
          <p:cNvPr id="405" name="Google Shape;405;p64"/>
          <p:cNvSpPr txBox="1">
            <a:spLocks noGrp="1"/>
          </p:cNvSpPr>
          <p:nvPr>
            <p:ph type="body" idx="1"/>
          </p:nvPr>
        </p:nvSpPr>
        <p:spPr>
          <a:xfrm>
            <a:off x="311700" y="1166021"/>
            <a:ext cx="3880993"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Generally, UX Testing lessens the risk of user errors, and increases user satisfaction.</a:t>
            </a:r>
            <a:endParaRPr sz="2400">
              <a:solidFill>
                <a:srgbClr val="000000"/>
              </a:solidFill>
            </a:endParaRPr>
          </a:p>
          <a:p>
            <a:pPr marL="0" lvl="0" indent="0" algn="l" rtl="0">
              <a:lnSpc>
                <a:spcPct val="115000"/>
              </a:lnSpc>
              <a:spcBef>
                <a:spcPts val="1600"/>
              </a:spcBef>
              <a:spcAft>
                <a:spcPts val="1600"/>
              </a:spcAft>
              <a:buSzPts val="1800"/>
              <a:buNone/>
            </a:pPr>
            <a:r>
              <a:rPr lang="en" sz="2400">
                <a:solidFill>
                  <a:srgbClr val="000000"/>
                </a:solidFill>
              </a:rPr>
              <a:t>Arguably more important: Early UX testing save you time and money</a:t>
            </a:r>
            <a:endParaRPr sz="2400">
              <a:solidFill>
                <a:srgbClr val="000000"/>
              </a:solidFill>
            </a:endParaRPr>
          </a:p>
        </p:txBody>
      </p:sp>
      <p:pic>
        <p:nvPicPr>
          <p:cNvPr id="406" name="Google Shape;406;p64"/>
          <p:cNvPicPr preferRelativeResize="0"/>
          <p:nvPr/>
        </p:nvPicPr>
        <p:blipFill rotWithShape="1">
          <a:blip r:embed="rId3">
            <a:alphaModFix/>
          </a:blip>
          <a:srcRect/>
          <a:stretch/>
        </p:blipFill>
        <p:spPr>
          <a:xfrm>
            <a:off x="4572000" y="1347893"/>
            <a:ext cx="3868801" cy="21762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25550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Return on Investment</a:t>
            </a:r>
            <a:endParaRPr sz="3600">
              <a:solidFill>
                <a:schemeClr val="accent5"/>
              </a:solidFill>
            </a:endParaRPr>
          </a:p>
        </p:txBody>
      </p:sp>
      <p:pic>
        <p:nvPicPr>
          <p:cNvPr id="412" name="Google Shape;412;p65"/>
          <p:cNvPicPr preferRelativeResize="0"/>
          <p:nvPr/>
        </p:nvPicPr>
        <p:blipFill rotWithShape="1">
          <a:blip r:embed="rId3">
            <a:alphaModFix/>
          </a:blip>
          <a:srcRect/>
          <a:stretch/>
        </p:blipFill>
        <p:spPr>
          <a:xfrm>
            <a:off x="1355080" y="1091573"/>
            <a:ext cx="6293451" cy="35278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Performance Measurement</a:t>
            </a:r>
            <a:endParaRPr sz="3600">
              <a:solidFill>
                <a:schemeClr val="accent5"/>
              </a:solidFill>
            </a:endParaRPr>
          </a:p>
        </p:txBody>
      </p:sp>
      <p:sp>
        <p:nvSpPr>
          <p:cNvPr id="418" name="Google Shape;418;p66"/>
          <p:cNvSpPr txBox="1">
            <a:spLocks noGrp="1"/>
          </p:cNvSpPr>
          <p:nvPr>
            <p:ph type="body" idx="1"/>
          </p:nvPr>
        </p:nvSpPr>
        <p:spPr>
          <a:xfrm>
            <a:off x="311700" y="1146736"/>
            <a:ext cx="47481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solidFill>
                  <a:srgbClr val="000000"/>
                </a:solidFill>
              </a:rPr>
              <a:t>The Management Accountability Framework is accompanied by annual assessment of management practices and progress on government-wide priorities.</a:t>
            </a:r>
            <a:endParaRPr>
              <a:solidFill>
                <a:srgbClr val="000000"/>
              </a:solidFill>
            </a:endParaRPr>
          </a:p>
          <a:p>
            <a:pPr marL="0" lvl="0" indent="0" algn="l" rtl="0">
              <a:lnSpc>
                <a:spcPct val="100000"/>
              </a:lnSpc>
              <a:spcBef>
                <a:spcPts val="1600"/>
              </a:spcBef>
              <a:spcAft>
                <a:spcPts val="0"/>
              </a:spcAft>
              <a:buSzPts val="1800"/>
              <a:buNone/>
            </a:pPr>
            <a:r>
              <a:rPr lang="en">
                <a:solidFill>
                  <a:srgbClr val="000000"/>
                </a:solidFill>
              </a:rPr>
              <a:t>Ultimately, management is assessed on their progress in specific areas.</a:t>
            </a:r>
            <a:endParaRPr>
              <a:solidFill>
                <a:srgbClr val="000000"/>
              </a:solidFill>
            </a:endParaRPr>
          </a:p>
          <a:p>
            <a:pPr marL="0" lvl="0" indent="0" algn="l" rtl="0">
              <a:lnSpc>
                <a:spcPct val="100000"/>
              </a:lnSpc>
              <a:spcBef>
                <a:spcPts val="1600"/>
              </a:spcBef>
              <a:spcAft>
                <a:spcPts val="1600"/>
              </a:spcAft>
              <a:buSzPts val="1800"/>
              <a:buNone/>
            </a:pPr>
            <a:r>
              <a:rPr lang="en">
                <a:solidFill>
                  <a:srgbClr val="000000"/>
                </a:solidFill>
              </a:rPr>
              <a:t>Demonstrable UX findings, recommendations, and results don’t just improve the site. They also lead to favourable evaluations for senior management. </a:t>
            </a:r>
            <a:endParaRPr>
              <a:solidFill>
                <a:srgbClr val="000000"/>
              </a:solidFill>
            </a:endParaRPr>
          </a:p>
        </p:txBody>
      </p:sp>
      <p:pic>
        <p:nvPicPr>
          <p:cNvPr id="419" name="Google Shape;419;p66"/>
          <p:cNvPicPr preferRelativeResize="0"/>
          <p:nvPr/>
        </p:nvPicPr>
        <p:blipFill rotWithShape="1">
          <a:blip r:embed="rId3">
            <a:alphaModFix/>
          </a:blip>
          <a:srcRect/>
          <a:stretch/>
        </p:blipFill>
        <p:spPr>
          <a:xfrm>
            <a:off x="5154050" y="1337950"/>
            <a:ext cx="3779399" cy="27223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7"/>
          <p:cNvSpPr txBox="1">
            <a:spLocks noGrp="1"/>
          </p:cNvSpPr>
          <p:nvPr>
            <p:ph type="title"/>
          </p:nvPr>
        </p:nvSpPr>
        <p:spPr>
          <a:xfrm>
            <a:off x="311700" y="30732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Usability Test Example</a:t>
            </a:r>
            <a:endParaRPr sz="3600">
              <a:solidFill>
                <a:schemeClr val="accent5"/>
              </a:solidFill>
            </a:endParaRPr>
          </a:p>
        </p:txBody>
      </p:sp>
      <p:pic>
        <p:nvPicPr>
          <p:cNvPr id="425" name="Google Shape;425;p67" title="screen.mp4">
            <a:hlinkClick r:id="rId3"/>
          </p:cNvPr>
          <p:cNvPicPr preferRelativeResize="0"/>
          <p:nvPr/>
        </p:nvPicPr>
        <p:blipFill rotWithShape="1">
          <a:blip r:embed="rId4">
            <a:alphaModFix/>
          </a:blip>
          <a:srcRect/>
          <a:stretch/>
        </p:blipFill>
        <p:spPr>
          <a:xfrm>
            <a:off x="1503648" y="1129852"/>
            <a:ext cx="6136703" cy="37109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8"/>
          <p:cNvSpPr txBox="1">
            <a:spLocks noGrp="1"/>
          </p:cNvSpPr>
          <p:nvPr>
            <p:ph type="title"/>
          </p:nvPr>
        </p:nvSpPr>
        <p:spPr>
          <a:xfrm>
            <a:off x="311700" y="1488629"/>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Clear Writing and Data Visualization</a:t>
            </a:r>
            <a:endParaRPr sz="3600">
              <a:solidFill>
                <a:schemeClr val="accent5"/>
              </a:solidFill>
            </a:endParaRPr>
          </a:p>
        </p:txBody>
      </p:sp>
      <p:sp>
        <p:nvSpPr>
          <p:cNvPr id="431" name="Google Shape;431;p68"/>
          <p:cNvSpPr txBox="1">
            <a:spLocks noGrp="1"/>
          </p:cNvSpPr>
          <p:nvPr>
            <p:ph type="body" idx="1"/>
          </p:nvPr>
        </p:nvSpPr>
        <p:spPr>
          <a:xfrm>
            <a:off x="311700" y="2204696"/>
            <a:ext cx="7613100" cy="116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solidFill>
                  <a:srgbClr val="000000"/>
                </a:solidFill>
              </a:rPr>
              <a:t>To express the value of testing, </a:t>
            </a:r>
            <a:r>
              <a:rPr lang="en" sz="2400" b="1">
                <a:solidFill>
                  <a:srgbClr val="000000"/>
                </a:solidFill>
              </a:rPr>
              <a:t>visualize your data </a:t>
            </a:r>
            <a:r>
              <a:rPr lang="en" sz="2400">
                <a:solidFill>
                  <a:srgbClr val="000000"/>
                </a:solidFill>
              </a:rPr>
              <a:t>and </a:t>
            </a:r>
            <a:r>
              <a:rPr lang="en" sz="2400" b="1">
                <a:solidFill>
                  <a:srgbClr val="000000"/>
                </a:solidFill>
              </a:rPr>
              <a:t>write </a:t>
            </a:r>
            <a:r>
              <a:rPr lang="en" sz="2400">
                <a:solidFill>
                  <a:srgbClr val="000000"/>
                </a:solidFill>
              </a:rPr>
              <a:t>as </a:t>
            </a:r>
            <a:r>
              <a:rPr lang="en" sz="2400" b="1">
                <a:solidFill>
                  <a:srgbClr val="000000"/>
                </a:solidFill>
              </a:rPr>
              <a:t>clearly</a:t>
            </a:r>
            <a:r>
              <a:rPr lang="en" sz="2400">
                <a:solidFill>
                  <a:srgbClr val="000000"/>
                </a:solidFill>
              </a:rPr>
              <a:t> and </a:t>
            </a:r>
            <a:r>
              <a:rPr lang="en" sz="2400" b="1">
                <a:solidFill>
                  <a:srgbClr val="000000"/>
                </a:solidFill>
              </a:rPr>
              <a:t>simply</a:t>
            </a:r>
            <a:r>
              <a:rPr lang="en" sz="2400">
                <a:solidFill>
                  <a:srgbClr val="000000"/>
                </a:solidFill>
              </a:rPr>
              <a:t> as possible.</a:t>
            </a:r>
            <a:endParaRPr sz="24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9"/>
          <p:cNvSpPr txBox="1">
            <a:spLocks noGrp="1"/>
          </p:cNvSpPr>
          <p:nvPr>
            <p:ph type="title"/>
          </p:nvPr>
        </p:nvSpPr>
        <p:spPr>
          <a:xfrm>
            <a:off x="1041421" y="1401228"/>
            <a:ext cx="41994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6000">
                <a:solidFill>
                  <a:schemeClr val="accent5"/>
                </a:solidFill>
              </a:rPr>
              <a:t>Get to the point.</a:t>
            </a:r>
            <a:endParaRPr/>
          </a:p>
        </p:txBody>
      </p:sp>
      <p:pic>
        <p:nvPicPr>
          <p:cNvPr id="437" name="Google Shape;437;p69"/>
          <p:cNvPicPr preferRelativeResize="0"/>
          <p:nvPr/>
        </p:nvPicPr>
        <p:blipFill rotWithShape="1">
          <a:blip r:embed="rId3">
            <a:alphaModFix/>
          </a:blip>
          <a:srcRect/>
          <a:stretch/>
        </p:blipFill>
        <p:spPr>
          <a:xfrm>
            <a:off x="5411893" y="89465"/>
            <a:ext cx="3534075" cy="49476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0"/>
          <p:cNvSpPr txBox="1">
            <a:spLocks noGrp="1"/>
          </p:cNvSpPr>
          <p:nvPr>
            <p:ph type="body" idx="1"/>
          </p:nvPr>
        </p:nvSpPr>
        <p:spPr>
          <a:xfrm>
            <a:off x="823951" y="800914"/>
            <a:ext cx="2648615" cy="196833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9600" b="1">
                <a:solidFill>
                  <a:srgbClr val="000000"/>
                </a:solidFill>
              </a:rPr>
              <a:t>75%</a:t>
            </a:r>
            <a:endParaRPr sz="9600" b="1">
              <a:solidFill>
                <a:srgbClr val="000000"/>
              </a:solidFill>
            </a:endParaRPr>
          </a:p>
        </p:txBody>
      </p:sp>
      <p:sp>
        <p:nvSpPr>
          <p:cNvPr id="443" name="Google Shape;443;p70"/>
          <p:cNvSpPr/>
          <p:nvPr/>
        </p:nvSpPr>
        <p:spPr>
          <a:xfrm>
            <a:off x="4157737" y="1456267"/>
            <a:ext cx="921173" cy="92117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a:t>
            </a:r>
            <a:endParaRPr/>
          </a:p>
        </p:txBody>
      </p:sp>
      <p:sp>
        <p:nvSpPr>
          <p:cNvPr id="444" name="Google Shape;444;p70"/>
          <p:cNvSpPr txBox="1"/>
          <p:nvPr/>
        </p:nvSpPr>
        <p:spPr>
          <a:xfrm>
            <a:off x="4232244" y="1557722"/>
            <a:ext cx="758613"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200"/>
              <a:buFont typeface="Playfair Display"/>
              <a:buNone/>
            </a:pPr>
            <a:r>
              <a:rPr lang="en" sz="3200" b="1" i="0" u="none" strike="noStrike" cap="none">
                <a:solidFill>
                  <a:schemeClr val="lt1"/>
                </a:solidFill>
                <a:latin typeface="Lato"/>
                <a:ea typeface="Lato"/>
                <a:cs typeface="Lato"/>
                <a:sym typeface="Lato"/>
              </a:rPr>
              <a:t>vs</a:t>
            </a:r>
            <a:endParaRPr/>
          </a:p>
        </p:txBody>
      </p:sp>
      <p:sp>
        <p:nvSpPr>
          <p:cNvPr id="445" name="Google Shape;445;p70"/>
          <p:cNvSpPr/>
          <p:nvPr/>
        </p:nvSpPr>
        <p:spPr>
          <a:xfrm>
            <a:off x="1509122" y="2259388"/>
            <a:ext cx="11208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are women</a:t>
            </a:r>
            <a:endParaRPr/>
          </a:p>
        </p:txBody>
      </p:sp>
      <p:pic>
        <p:nvPicPr>
          <p:cNvPr id="446" name="Google Shape;446;p70"/>
          <p:cNvPicPr preferRelativeResize="0"/>
          <p:nvPr/>
        </p:nvPicPr>
        <p:blipFill rotWithShape="1">
          <a:blip r:embed="rId3">
            <a:alphaModFix/>
          </a:blip>
          <a:srcRect/>
          <a:stretch/>
        </p:blipFill>
        <p:spPr>
          <a:xfrm>
            <a:off x="1099715" y="3677656"/>
            <a:ext cx="1920663" cy="777490"/>
          </a:xfrm>
          <a:prstGeom prst="rect">
            <a:avLst/>
          </a:prstGeom>
          <a:noFill/>
          <a:ln>
            <a:noFill/>
          </a:ln>
        </p:spPr>
      </p:pic>
      <p:pic>
        <p:nvPicPr>
          <p:cNvPr id="447" name="Google Shape;447;p70"/>
          <p:cNvPicPr preferRelativeResize="0"/>
          <p:nvPr/>
        </p:nvPicPr>
        <p:blipFill rotWithShape="1">
          <a:blip r:embed="rId4">
            <a:alphaModFix/>
          </a:blip>
          <a:srcRect/>
          <a:stretch/>
        </p:blipFill>
        <p:spPr>
          <a:xfrm>
            <a:off x="6111338" y="3690834"/>
            <a:ext cx="1920663" cy="764312"/>
          </a:xfrm>
          <a:prstGeom prst="rect">
            <a:avLst/>
          </a:prstGeom>
          <a:noFill/>
          <a:ln>
            <a:noFill/>
          </a:ln>
        </p:spPr>
      </p:pic>
      <p:pic>
        <p:nvPicPr>
          <p:cNvPr id="448" name="Google Shape;448;p70"/>
          <p:cNvPicPr preferRelativeResize="0"/>
          <p:nvPr/>
        </p:nvPicPr>
        <p:blipFill rotWithShape="1">
          <a:blip r:embed="rId5">
            <a:alphaModFix/>
          </a:blip>
          <a:srcRect/>
          <a:stretch/>
        </p:blipFill>
        <p:spPr>
          <a:xfrm>
            <a:off x="6130489" y="871520"/>
            <a:ext cx="1901512" cy="1897731"/>
          </a:xfrm>
          <a:prstGeom prst="rect">
            <a:avLst/>
          </a:prstGeom>
          <a:noFill/>
          <a:ln>
            <a:noFill/>
          </a:ln>
        </p:spPr>
      </p:pic>
      <p:sp>
        <p:nvSpPr>
          <p:cNvPr id="449" name="Google Shape;449;p70"/>
          <p:cNvSpPr txBox="1"/>
          <p:nvPr/>
        </p:nvSpPr>
        <p:spPr>
          <a:xfrm>
            <a:off x="6506376" y="2024938"/>
            <a:ext cx="124099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Women</a:t>
            </a:r>
            <a:br>
              <a:rPr lang="en" sz="1400" b="0" i="0" u="none" strike="noStrike" cap="none">
                <a:solidFill>
                  <a:schemeClr val="lt1"/>
                </a:solidFill>
                <a:latin typeface="Arial"/>
                <a:ea typeface="Arial"/>
                <a:cs typeface="Arial"/>
                <a:sym typeface="Arial"/>
              </a:rPr>
            </a:br>
            <a:r>
              <a:rPr lang="en" sz="1400" b="0" i="0" u="none" strike="noStrike" cap="none">
                <a:solidFill>
                  <a:schemeClr val="lt1"/>
                </a:solidFill>
                <a:latin typeface="Arial"/>
                <a:ea typeface="Arial"/>
                <a:cs typeface="Arial"/>
                <a:sym typeface="Arial"/>
              </a:rPr>
              <a:t>75%</a:t>
            </a:r>
            <a:endParaRPr/>
          </a:p>
        </p:txBody>
      </p:sp>
      <p:sp>
        <p:nvSpPr>
          <p:cNvPr id="450" name="Google Shape;450;p70"/>
          <p:cNvSpPr txBox="1"/>
          <p:nvPr/>
        </p:nvSpPr>
        <p:spPr>
          <a:xfrm>
            <a:off x="6039016" y="1259551"/>
            <a:ext cx="124099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Men</a:t>
            </a:r>
            <a:br>
              <a:rPr lang="en" sz="1400" b="0" i="0" u="none" strike="noStrike" cap="none">
                <a:solidFill>
                  <a:schemeClr val="lt1"/>
                </a:solidFill>
                <a:latin typeface="Arial"/>
                <a:ea typeface="Arial"/>
                <a:cs typeface="Arial"/>
                <a:sym typeface="Arial"/>
              </a:rPr>
            </a:br>
            <a:r>
              <a:rPr lang="en" sz="1400" b="0" i="0" u="none" strike="noStrike" cap="none">
                <a:solidFill>
                  <a:schemeClr val="lt1"/>
                </a:solidFill>
                <a:latin typeface="Arial"/>
                <a:ea typeface="Arial"/>
                <a:cs typeface="Arial"/>
                <a:sym typeface="Arial"/>
              </a:rPr>
              <a:t>25%</a:t>
            </a:r>
            <a:endParaRPr/>
          </a:p>
        </p:txBody>
      </p:sp>
      <p:cxnSp>
        <p:nvCxnSpPr>
          <p:cNvPr id="451" name="Google Shape;451;p70"/>
          <p:cNvCxnSpPr/>
          <p:nvPr/>
        </p:nvCxnSpPr>
        <p:spPr>
          <a:xfrm>
            <a:off x="460587" y="3190240"/>
            <a:ext cx="3217333" cy="0"/>
          </a:xfrm>
          <a:prstGeom prst="straightConnector1">
            <a:avLst/>
          </a:prstGeom>
          <a:noFill/>
          <a:ln w="9525" cap="flat" cmpd="sng">
            <a:solidFill>
              <a:srgbClr val="1C2B2F"/>
            </a:solidFill>
            <a:prstDash val="solid"/>
            <a:round/>
            <a:headEnd type="none" w="sm" len="sm"/>
            <a:tailEnd type="none" w="sm" len="sm"/>
          </a:ln>
        </p:spPr>
      </p:cxnSp>
      <p:cxnSp>
        <p:nvCxnSpPr>
          <p:cNvPr id="452" name="Google Shape;452;p70"/>
          <p:cNvCxnSpPr/>
          <p:nvPr/>
        </p:nvCxnSpPr>
        <p:spPr>
          <a:xfrm>
            <a:off x="5310293" y="3190240"/>
            <a:ext cx="3217333" cy="0"/>
          </a:xfrm>
          <a:prstGeom prst="straightConnector1">
            <a:avLst/>
          </a:prstGeom>
          <a:noFill/>
          <a:ln w="9525" cap="flat" cmpd="sng">
            <a:solidFill>
              <a:srgbClr val="1C2B2F"/>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b="1">
                <a:solidFill>
                  <a:schemeClr val="accent5"/>
                </a:solidFill>
              </a:rPr>
              <a:t>Definition</a:t>
            </a:r>
            <a:endParaRPr sz="3600" b="1">
              <a:solidFill>
                <a:schemeClr val="accent5"/>
              </a:solidFill>
            </a:endParaRPr>
          </a:p>
        </p:txBody>
      </p:sp>
      <p:sp>
        <p:nvSpPr>
          <p:cNvPr id="88" name="Google Shape;88;p17"/>
          <p:cNvSpPr txBox="1">
            <a:spLocks noGrp="1"/>
          </p:cNvSpPr>
          <p:nvPr>
            <p:ph type="body" idx="1"/>
          </p:nvPr>
        </p:nvSpPr>
        <p:spPr>
          <a:xfrm>
            <a:off x="311700" y="973825"/>
            <a:ext cx="4260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200">
                <a:solidFill>
                  <a:srgbClr val="000000"/>
                </a:solidFill>
              </a:rPr>
              <a:t>Evidence-based decision making is a process for making decisions about programs, practices, or policies, based on the most current and best available evidence.</a:t>
            </a:r>
            <a:endParaRPr sz="2200">
              <a:solidFill>
                <a:srgbClr val="000000"/>
              </a:solidFill>
            </a:endParaRPr>
          </a:p>
          <a:p>
            <a:pPr marL="0" lvl="0" indent="0" algn="l" rtl="0">
              <a:lnSpc>
                <a:spcPct val="115000"/>
              </a:lnSpc>
              <a:spcBef>
                <a:spcPts val="1600"/>
              </a:spcBef>
              <a:spcAft>
                <a:spcPts val="1600"/>
              </a:spcAft>
              <a:buClr>
                <a:srgbClr val="000000"/>
              </a:buClr>
              <a:buSzPts val="1100"/>
              <a:buFont typeface="Arial"/>
              <a:buNone/>
            </a:pPr>
            <a:r>
              <a:rPr lang="en" sz="2200">
                <a:solidFill>
                  <a:srgbClr val="000000"/>
                </a:solidFill>
              </a:rPr>
              <a:t>The end product of evidence-based decision making is </a:t>
            </a:r>
            <a:r>
              <a:rPr lang="en" sz="2200" b="1">
                <a:solidFill>
                  <a:srgbClr val="000000"/>
                </a:solidFill>
              </a:rPr>
              <a:t>business intelligence</a:t>
            </a:r>
            <a:endParaRPr sz="2200">
              <a:solidFill>
                <a:srgbClr val="000000"/>
              </a:solidFill>
            </a:endParaRPr>
          </a:p>
        </p:txBody>
      </p:sp>
      <p:pic>
        <p:nvPicPr>
          <p:cNvPr id="89" name="Google Shape;89;p17"/>
          <p:cNvPicPr preferRelativeResize="0"/>
          <p:nvPr/>
        </p:nvPicPr>
        <p:blipFill rotWithShape="1">
          <a:blip r:embed="rId3">
            <a:alphaModFix/>
          </a:blip>
          <a:srcRect/>
          <a:stretch/>
        </p:blipFill>
        <p:spPr>
          <a:xfrm>
            <a:off x="4724400" y="1169850"/>
            <a:ext cx="4267200" cy="357646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71"/>
          <p:cNvPicPr preferRelativeResize="0"/>
          <p:nvPr/>
        </p:nvPicPr>
        <p:blipFill rotWithShape="1">
          <a:blip r:embed="rId3">
            <a:alphaModFix/>
          </a:blip>
          <a:srcRect/>
          <a:stretch/>
        </p:blipFill>
        <p:spPr>
          <a:xfrm>
            <a:off x="2734056" y="152400"/>
            <a:ext cx="3682081"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1"/>
        <p:cNvGrpSpPr/>
        <p:nvPr/>
      </p:nvGrpSpPr>
      <p:grpSpPr>
        <a:xfrm>
          <a:off x="0" y="0"/>
          <a:ext cx="0" cy="0"/>
          <a:chOff x="0" y="0"/>
          <a:chExt cx="0" cy="0"/>
        </a:xfrm>
      </p:grpSpPr>
      <p:sp>
        <p:nvSpPr>
          <p:cNvPr id="462" name="Google Shape;462;p72"/>
          <p:cNvSpPr txBox="1">
            <a:spLocks noGrp="1"/>
          </p:cNvSpPr>
          <p:nvPr>
            <p:ph type="title"/>
          </p:nvPr>
        </p:nvSpPr>
        <p:spPr>
          <a:xfrm>
            <a:off x="509550" y="1423875"/>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3600" b="1">
                <a:solidFill>
                  <a:schemeClr val="accent5"/>
                </a:solidFill>
                <a:latin typeface="Playfair Display"/>
                <a:ea typeface="Playfair Display"/>
                <a:cs typeface="Playfair Display"/>
                <a:sym typeface="Playfair Display"/>
              </a:rPr>
              <a:t>How to Frame Your Request </a:t>
            </a:r>
            <a:br>
              <a:rPr lang="en" sz="3600" b="1">
                <a:solidFill>
                  <a:schemeClr val="accent5"/>
                </a:solidFill>
                <a:latin typeface="Playfair Display"/>
                <a:ea typeface="Playfair Display"/>
                <a:cs typeface="Playfair Display"/>
                <a:sym typeface="Playfair Display"/>
              </a:rPr>
            </a:br>
            <a:r>
              <a:rPr lang="en" sz="3600" b="1">
                <a:solidFill>
                  <a:schemeClr val="accent5"/>
                </a:solidFill>
                <a:latin typeface="Playfair Display"/>
                <a:ea typeface="Playfair Display"/>
                <a:cs typeface="Playfair Display"/>
                <a:sym typeface="Playfair Display"/>
              </a:rPr>
              <a:t>in a Broader Context</a:t>
            </a:r>
            <a:endParaRPr sz="3600" b="1">
              <a:solidFill>
                <a:schemeClr val="accent5"/>
              </a:solidFill>
              <a:latin typeface="Playfair Display"/>
              <a:ea typeface="Playfair Display"/>
              <a:cs typeface="Playfair Display"/>
              <a:sym typeface="Playfair Display"/>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3"/>
          <p:cNvSpPr txBox="1"/>
          <p:nvPr/>
        </p:nvSpPr>
        <p:spPr>
          <a:xfrm>
            <a:off x="4775326" y="1017450"/>
            <a:ext cx="3921633"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Lato"/>
              <a:buNone/>
            </a:pPr>
            <a:r>
              <a:rPr lang="en" sz="2400" b="0" i="0" u="none" strike="noStrike" cap="none">
                <a:solidFill>
                  <a:srgbClr val="000000"/>
                </a:solidFill>
                <a:latin typeface="Lato"/>
                <a:ea typeface="Lato"/>
                <a:cs typeface="Lato"/>
                <a:sym typeface="Lato"/>
              </a:rPr>
              <a:t>The three identified areas of focus are titled:</a:t>
            </a:r>
            <a:endParaRPr/>
          </a:p>
          <a:p>
            <a:pPr marL="457200" marR="0" lvl="0" indent="-342900" algn="l" rtl="0">
              <a:lnSpc>
                <a:spcPct val="100000"/>
              </a:lnSpc>
              <a:spcBef>
                <a:spcPts val="160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Agile</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Inclusive</a:t>
            </a:r>
            <a:endParaRPr/>
          </a:p>
          <a:p>
            <a:pPr marL="457200" marR="0" lvl="0" indent="-342900" algn="l" rtl="0">
              <a:lnSpc>
                <a:spcPct val="100000"/>
              </a:lnSpc>
              <a:spcBef>
                <a:spcPts val="0"/>
              </a:spcBef>
              <a:spcAft>
                <a:spcPts val="0"/>
              </a:spcAft>
              <a:buClr>
                <a:srgbClr val="000000"/>
              </a:buClr>
              <a:buSzPts val="1800"/>
              <a:buFont typeface="Noto Sans Symbols"/>
              <a:buChar char="▪"/>
            </a:pPr>
            <a:r>
              <a:rPr lang="en" sz="2400" b="0" i="0" u="none" strike="noStrike" cap="none">
                <a:solidFill>
                  <a:srgbClr val="000000"/>
                </a:solidFill>
                <a:latin typeface="Lato"/>
                <a:ea typeface="Lato"/>
                <a:cs typeface="Lato"/>
                <a:sym typeface="Lato"/>
              </a:rPr>
              <a:t>Equipped</a:t>
            </a:r>
            <a:endParaRPr/>
          </a:p>
        </p:txBody>
      </p:sp>
      <p:sp>
        <p:nvSpPr>
          <p:cNvPr id="468" name="Google Shape;468;p7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Beyond 2020</a:t>
            </a:r>
            <a:endParaRPr sz="3600">
              <a:solidFill>
                <a:schemeClr val="accent5"/>
              </a:solidFill>
            </a:endParaRPr>
          </a:p>
        </p:txBody>
      </p:sp>
      <p:sp>
        <p:nvSpPr>
          <p:cNvPr id="469" name="Google Shape;469;p73"/>
          <p:cNvSpPr txBox="1">
            <a:spLocks noGrp="1"/>
          </p:cNvSpPr>
          <p:nvPr>
            <p:ph type="body" idx="1"/>
          </p:nvPr>
        </p:nvSpPr>
        <p:spPr>
          <a:xfrm>
            <a:off x="311700" y="1152475"/>
            <a:ext cx="3921633"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400">
                <a:solidFill>
                  <a:srgbClr val="000000"/>
                </a:solidFill>
              </a:rPr>
              <a:t>In 2013 Blueprint 2020 was established to grow a spirit of innovation and collaboration across the Public Service.</a:t>
            </a:r>
            <a:endParaRPr sz="2400">
              <a:solidFill>
                <a:srgbClr val="000000"/>
              </a:solidFill>
            </a:endParaRPr>
          </a:p>
          <a:p>
            <a:pPr marL="0" lvl="0" indent="0" algn="l" rtl="0">
              <a:lnSpc>
                <a:spcPct val="100000"/>
              </a:lnSpc>
              <a:spcBef>
                <a:spcPts val="1600"/>
              </a:spcBef>
              <a:spcAft>
                <a:spcPts val="0"/>
              </a:spcAft>
              <a:buSzPts val="1800"/>
              <a:buNone/>
            </a:pPr>
            <a:r>
              <a:rPr lang="en" sz="2400">
                <a:solidFill>
                  <a:srgbClr val="000000"/>
                </a:solidFill>
              </a:rPr>
              <a:t>Beyond 2020 is a refreshed framework with a focus on mindsets and behaviours.</a:t>
            </a:r>
            <a:endParaRPr sz="2400">
              <a:solidFill>
                <a:srgbClr val="000000"/>
              </a:solidFill>
            </a:endParaRPr>
          </a:p>
        </p:txBody>
      </p:sp>
      <p:pic>
        <p:nvPicPr>
          <p:cNvPr id="470" name="Google Shape;470;p73"/>
          <p:cNvPicPr preferRelativeResize="0"/>
          <p:nvPr/>
        </p:nvPicPr>
        <p:blipFill rotWithShape="1">
          <a:blip r:embed="rId3">
            <a:alphaModFix/>
          </a:blip>
          <a:srcRect/>
          <a:stretch/>
        </p:blipFill>
        <p:spPr>
          <a:xfrm>
            <a:off x="6443534" y="3813687"/>
            <a:ext cx="2253425" cy="973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Behavioural Insights</a:t>
            </a:r>
            <a:endParaRPr sz="3600">
              <a:solidFill>
                <a:schemeClr val="accent5"/>
              </a:solidFill>
            </a:endParaRPr>
          </a:p>
        </p:txBody>
      </p:sp>
      <p:sp>
        <p:nvSpPr>
          <p:cNvPr id="476" name="Google Shape;476;p74"/>
          <p:cNvSpPr txBox="1">
            <a:spLocks noGrp="1"/>
          </p:cNvSpPr>
          <p:nvPr>
            <p:ph type="body" idx="1"/>
          </p:nvPr>
        </p:nvSpPr>
        <p:spPr>
          <a:xfrm>
            <a:off x="311700" y="1159159"/>
            <a:ext cx="4223100" cy="184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Behavioural Insights (BI) considers how people behave and make decisions.</a:t>
            </a:r>
            <a:endParaRPr sz="2400">
              <a:solidFill>
                <a:srgbClr val="000000"/>
              </a:solidFill>
            </a:endParaRPr>
          </a:p>
          <a:p>
            <a:pPr marL="0" lvl="0" indent="0" algn="l" rtl="0">
              <a:lnSpc>
                <a:spcPct val="115000"/>
              </a:lnSpc>
              <a:spcBef>
                <a:spcPts val="1600"/>
              </a:spcBef>
              <a:spcAft>
                <a:spcPts val="0"/>
              </a:spcAft>
              <a:buSzPts val="1800"/>
              <a:buNone/>
            </a:pPr>
            <a:r>
              <a:rPr lang="en" sz="2400">
                <a:solidFill>
                  <a:srgbClr val="000000"/>
                </a:solidFill>
              </a:rPr>
              <a:t>This insight is then used to experiment with low-cost interventions and measure their impact.</a:t>
            </a:r>
            <a:endParaRPr sz="2400">
              <a:solidFill>
                <a:srgbClr val="000000"/>
              </a:solidFill>
            </a:endParaRPr>
          </a:p>
          <a:p>
            <a:pPr marL="0" lvl="0" indent="0" algn="l" rtl="0">
              <a:lnSpc>
                <a:spcPct val="115000"/>
              </a:lnSpc>
              <a:spcBef>
                <a:spcPts val="1600"/>
              </a:spcBef>
              <a:spcAft>
                <a:spcPts val="0"/>
              </a:spcAft>
              <a:buSzPts val="1800"/>
              <a:buNone/>
            </a:pPr>
            <a:endParaRPr>
              <a:solidFill>
                <a:srgbClr val="000000"/>
              </a:solidFill>
            </a:endParaRPr>
          </a:p>
          <a:p>
            <a:pPr marL="0" lvl="0" indent="0" algn="l" rtl="0">
              <a:lnSpc>
                <a:spcPct val="115000"/>
              </a:lnSpc>
              <a:spcBef>
                <a:spcPts val="1600"/>
              </a:spcBef>
              <a:spcAft>
                <a:spcPts val="0"/>
              </a:spcAft>
              <a:buClr>
                <a:srgbClr val="000000"/>
              </a:buClr>
              <a:buSzPts val="1100"/>
              <a:buFont typeface="Arial"/>
              <a:buNone/>
            </a:pPr>
            <a:endParaRPr>
              <a:solidFill>
                <a:srgbClr val="000000"/>
              </a:solidFill>
            </a:endParaRPr>
          </a:p>
          <a:p>
            <a:pPr marL="0" lvl="0" indent="0" algn="l" rtl="0">
              <a:lnSpc>
                <a:spcPct val="115000"/>
              </a:lnSpc>
              <a:spcBef>
                <a:spcPts val="1600"/>
              </a:spcBef>
              <a:spcAft>
                <a:spcPts val="1600"/>
              </a:spcAft>
              <a:buSzPts val="1800"/>
              <a:buNone/>
            </a:pPr>
            <a:endParaRPr>
              <a:solidFill>
                <a:srgbClr val="000000"/>
              </a:solidFill>
            </a:endParaRPr>
          </a:p>
        </p:txBody>
      </p:sp>
      <p:pic>
        <p:nvPicPr>
          <p:cNvPr id="477" name="Google Shape;477;p74"/>
          <p:cNvPicPr preferRelativeResize="0"/>
          <p:nvPr/>
        </p:nvPicPr>
        <p:blipFill rotWithShape="1">
          <a:blip r:embed="rId3">
            <a:alphaModFix/>
          </a:blip>
          <a:srcRect/>
          <a:stretch/>
        </p:blipFill>
        <p:spPr>
          <a:xfrm>
            <a:off x="5560907" y="1239521"/>
            <a:ext cx="3141620" cy="33888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title"/>
          </p:nvPr>
        </p:nvSpPr>
        <p:spPr>
          <a:xfrm>
            <a:off x="311700" y="839425"/>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Experimentation</a:t>
            </a:r>
            <a:endParaRPr sz="3600">
              <a:solidFill>
                <a:schemeClr val="accent5"/>
              </a:solidFill>
            </a:endParaRPr>
          </a:p>
        </p:txBody>
      </p:sp>
      <p:sp>
        <p:nvSpPr>
          <p:cNvPr id="483" name="Google Shape;483;p75"/>
          <p:cNvSpPr txBox="1">
            <a:spLocks noGrp="1"/>
          </p:cNvSpPr>
          <p:nvPr>
            <p:ph type="body" idx="1"/>
          </p:nvPr>
        </p:nvSpPr>
        <p:spPr>
          <a:xfrm>
            <a:off x="311699" y="1600550"/>
            <a:ext cx="5079873"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000000"/>
                </a:solidFill>
              </a:rPr>
              <a:t>“Ethical and rigorous experimentation is central to the Government’s focus on</a:t>
            </a:r>
            <a:r>
              <a:rPr lang="en"/>
              <a:t> </a:t>
            </a:r>
            <a:r>
              <a:rPr lang="en" b="1">
                <a:solidFill>
                  <a:schemeClr val="accent5"/>
                </a:solidFill>
              </a:rPr>
              <a:t>evidence-based policy-making</a:t>
            </a:r>
            <a:r>
              <a:rPr lang="en" b="1">
                <a:solidFill>
                  <a:srgbClr val="000000"/>
                </a:solidFill>
              </a:rPr>
              <a:t>.</a:t>
            </a:r>
            <a:r>
              <a:rPr lang="en">
                <a:solidFill>
                  <a:srgbClr val="000000"/>
                </a:solidFill>
              </a:rPr>
              <a:t>”</a:t>
            </a:r>
            <a:endParaRPr>
              <a:solidFill>
                <a:srgbClr val="000000"/>
              </a:solidFill>
            </a:endParaRPr>
          </a:p>
          <a:p>
            <a:pPr marL="0" lvl="0" indent="0" algn="l" rtl="0">
              <a:lnSpc>
                <a:spcPct val="115000"/>
              </a:lnSpc>
              <a:spcBef>
                <a:spcPts val="1600"/>
              </a:spcBef>
              <a:spcAft>
                <a:spcPts val="0"/>
              </a:spcAft>
              <a:buSzPts val="1800"/>
              <a:buNone/>
            </a:pPr>
            <a:r>
              <a:rPr lang="en" b="1">
                <a:solidFill>
                  <a:schemeClr val="accent5"/>
                </a:solidFill>
              </a:rPr>
              <a:t>Experimentation</a:t>
            </a:r>
            <a:r>
              <a:rPr lang="en">
                <a:solidFill>
                  <a:srgbClr val="000000"/>
                </a:solidFill>
              </a:rPr>
              <a:t>: “exploring, testing, and comparing the effects and impacts of policies, interventions, or approaches through the use of sound and appropriate research methodology.”</a:t>
            </a:r>
            <a:endParaRPr>
              <a:solidFill>
                <a:srgbClr val="000000"/>
              </a:solidFill>
            </a:endParaRPr>
          </a:p>
          <a:p>
            <a:pPr marL="0" lvl="0" indent="0" algn="l" rtl="0">
              <a:lnSpc>
                <a:spcPct val="115000"/>
              </a:lnSpc>
              <a:spcBef>
                <a:spcPts val="1600"/>
              </a:spcBef>
              <a:spcAft>
                <a:spcPts val="1600"/>
              </a:spcAft>
              <a:buSzPts val="1800"/>
              <a:buNone/>
            </a:pPr>
            <a:endParaRPr>
              <a:solidFill>
                <a:srgbClr val="000000"/>
              </a:solidFill>
            </a:endParaRPr>
          </a:p>
        </p:txBody>
      </p:sp>
      <p:pic>
        <p:nvPicPr>
          <p:cNvPr id="484" name="Google Shape;484;p75"/>
          <p:cNvPicPr preferRelativeResize="0"/>
          <p:nvPr/>
        </p:nvPicPr>
        <p:blipFill rotWithShape="1">
          <a:blip r:embed="rId3">
            <a:alphaModFix/>
          </a:blip>
          <a:srcRect/>
          <a:stretch/>
        </p:blipFill>
        <p:spPr>
          <a:xfrm>
            <a:off x="6061495" y="1600550"/>
            <a:ext cx="2018220" cy="25899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nvPr>
        </p:nvSpPr>
        <p:spPr>
          <a:xfrm>
            <a:off x="311700" y="435221"/>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Experimentation</a:t>
            </a:r>
            <a:endParaRPr sz="3600">
              <a:solidFill>
                <a:schemeClr val="accent5"/>
              </a:solidFill>
            </a:endParaRPr>
          </a:p>
        </p:txBody>
      </p:sp>
      <p:sp>
        <p:nvSpPr>
          <p:cNvPr id="490" name="Google Shape;490;p76"/>
          <p:cNvSpPr txBox="1">
            <a:spLocks noGrp="1"/>
          </p:cNvSpPr>
          <p:nvPr>
            <p:ph type="body" idx="1"/>
          </p:nvPr>
        </p:nvSpPr>
        <p:spPr>
          <a:xfrm>
            <a:off x="311700" y="1233755"/>
            <a:ext cx="4355127" cy="32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solidFill>
                  <a:srgbClr val="000000"/>
                </a:solidFill>
              </a:rPr>
              <a:t>Experimentation helps us:</a:t>
            </a:r>
            <a:endParaRPr>
              <a:solidFill>
                <a:srgbClr val="000000"/>
              </a:solidFill>
            </a:endParaRPr>
          </a:p>
          <a:p>
            <a:pPr marL="457200" lvl="0" indent="-342900" algn="l" rtl="0">
              <a:lnSpc>
                <a:spcPct val="100000"/>
              </a:lnSpc>
              <a:spcBef>
                <a:spcPts val="1600"/>
              </a:spcBef>
              <a:spcAft>
                <a:spcPts val="0"/>
              </a:spcAft>
              <a:buClr>
                <a:srgbClr val="000000"/>
              </a:buClr>
              <a:buSzPts val="1800"/>
              <a:buFont typeface="Noto Sans Symbols"/>
              <a:buChar char="▪"/>
            </a:pPr>
            <a:r>
              <a:rPr lang="en">
                <a:solidFill>
                  <a:srgbClr val="000000"/>
                </a:solidFill>
              </a:rPr>
              <a:t>understand what works</a:t>
            </a:r>
            <a:endParaRPr>
              <a:solidFill>
                <a:srgbClr val="000000"/>
              </a:solidFill>
            </a:endParaRPr>
          </a:p>
          <a:p>
            <a:pPr marL="457200" lvl="0" indent="-342900" algn="l" rtl="0">
              <a:lnSpc>
                <a:spcPct val="100000"/>
              </a:lnSpc>
              <a:spcBef>
                <a:spcPts val="0"/>
              </a:spcBef>
              <a:spcAft>
                <a:spcPts val="0"/>
              </a:spcAft>
              <a:buClr>
                <a:srgbClr val="000000"/>
              </a:buClr>
              <a:buSzPts val="1800"/>
              <a:buFont typeface="Noto Sans Symbols"/>
              <a:buChar char="▪"/>
            </a:pPr>
            <a:r>
              <a:rPr lang="en">
                <a:solidFill>
                  <a:srgbClr val="000000"/>
                </a:solidFill>
              </a:rPr>
              <a:t>decrease risks</a:t>
            </a:r>
            <a:endParaRPr>
              <a:solidFill>
                <a:srgbClr val="000000"/>
              </a:solidFill>
            </a:endParaRPr>
          </a:p>
          <a:p>
            <a:pPr marL="457200" lvl="0" indent="-342900" algn="l" rtl="0">
              <a:lnSpc>
                <a:spcPct val="100000"/>
              </a:lnSpc>
              <a:spcBef>
                <a:spcPts val="0"/>
              </a:spcBef>
              <a:spcAft>
                <a:spcPts val="0"/>
              </a:spcAft>
              <a:buClr>
                <a:srgbClr val="000000"/>
              </a:buClr>
              <a:buSzPts val="1800"/>
              <a:buFont typeface="Noto Sans Symbols"/>
              <a:buChar char="▪"/>
            </a:pPr>
            <a:r>
              <a:rPr lang="en">
                <a:solidFill>
                  <a:srgbClr val="000000"/>
                </a:solidFill>
              </a:rPr>
              <a:t>iterate and improve</a:t>
            </a:r>
            <a:endParaRPr>
              <a:solidFill>
                <a:srgbClr val="000000"/>
              </a:solidFill>
            </a:endParaRPr>
          </a:p>
          <a:p>
            <a:pPr marL="0" lvl="0" indent="0" algn="l" rtl="0">
              <a:lnSpc>
                <a:spcPct val="100000"/>
              </a:lnSpc>
              <a:spcBef>
                <a:spcPts val="1600"/>
              </a:spcBef>
              <a:spcAft>
                <a:spcPts val="0"/>
              </a:spcAft>
              <a:buSzPts val="1800"/>
              <a:buNone/>
            </a:pPr>
            <a:r>
              <a:rPr lang="en">
                <a:solidFill>
                  <a:srgbClr val="000000"/>
                </a:solidFill>
              </a:rPr>
              <a:t>It can only occur once the problem and solutions have been identified, a good experiment can be conducted and the experiment will generate new and useful information</a:t>
            </a:r>
            <a:endParaRPr/>
          </a:p>
          <a:p>
            <a:pPr marL="0" lvl="0" indent="0" algn="l" rtl="0">
              <a:lnSpc>
                <a:spcPct val="115000"/>
              </a:lnSpc>
              <a:spcBef>
                <a:spcPts val="1600"/>
              </a:spcBef>
              <a:spcAft>
                <a:spcPts val="1600"/>
              </a:spcAft>
              <a:buSzPts val="1800"/>
              <a:buNone/>
            </a:pPr>
            <a:endParaRPr/>
          </a:p>
        </p:txBody>
      </p:sp>
      <p:pic>
        <p:nvPicPr>
          <p:cNvPr id="491" name="Google Shape;491;p76"/>
          <p:cNvPicPr preferRelativeResize="0"/>
          <p:nvPr/>
        </p:nvPicPr>
        <p:blipFill rotWithShape="1">
          <a:blip r:embed="rId3">
            <a:alphaModFix/>
          </a:blip>
          <a:srcRect/>
          <a:stretch/>
        </p:blipFill>
        <p:spPr>
          <a:xfrm flipH="1">
            <a:off x="4882727" y="1530603"/>
            <a:ext cx="3712633" cy="187765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title"/>
          </p:nvPr>
        </p:nvSpPr>
        <p:spPr>
          <a:xfrm>
            <a:off x="311700" y="393088"/>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Innovation</a:t>
            </a:r>
            <a:endParaRPr sz="3600">
              <a:solidFill>
                <a:schemeClr val="accent5"/>
              </a:solidFill>
            </a:endParaRPr>
          </a:p>
        </p:txBody>
      </p:sp>
      <p:sp>
        <p:nvSpPr>
          <p:cNvPr id="497" name="Google Shape;497;p77"/>
          <p:cNvSpPr txBox="1">
            <a:spLocks noGrp="1"/>
          </p:cNvSpPr>
          <p:nvPr>
            <p:ph type="body" idx="1"/>
          </p:nvPr>
        </p:nvSpPr>
        <p:spPr>
          <a:xfrm>
            <a:off x="311700" y="1144650"/>
            <a:ext cx="4957953" cy="246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highlight>
                  <a:srgbClr val="FFFFFF"/>
                </a:highlight>
              </a:rPr>
              <a:t>Organizations must work in new and inventive ways, focusing on evidence-based analysis of what does and does not work. </a:t>
            </a:r>
            <a:endParaRPr sz="2400">
              <a:solidFill>
                <a:srgbClr val="000000"/>
              </a:solidFill>
              <a:highlight>
                <a:srgbClr val="FFFFFF"/>
              </a:highlight>
            </a:endParaRPr>
          </a:p>
          <a:p>
            <a:pPr marL="0" lvl="0" indent="0" algn="l" rtl="0">
              <a:lnSpc>
                <a:spcPct val="115000"/>
              </a:lnSpc>
              <a:spcBef>
                <a:spcPts val="1600"/>
              </a:spcBef>
              <a:spcAft>
                <a:spcPts val="0"/>
              </a:spcAft>
              <a:buSzPts val="1800"/>
              <a:buNone/>
            </a:pPr>
            <a:r>
              <a:rPr lang="en" sz="2400">
                <a:solidFill>
                  <a:srgbClr val="000000"/>
                </a:solidFill>
                <a:highlight>
                  <a:srgbClr val="FFFFFF"/>
                </a:highlight>
              </a:rPr>
              <a:t>This means researching, analyzing, and experimenting with the uses of emerging technologies.</a:t>
            </a:r>
            <a:endParaRPr sz="2400">
              <a:solidFill>
                <a:srgbClr val="000000"/>
              </a:solidFill>
              <a:highlight>
                <a:srgbClr val="FFFFFF"/>
              </a:highlight>
            </a:endParaRPr>
          </a:p>
          <a:p>
            <a:pPr marL="0" lvl="0" indent="0" algn="l" rtl="0">
              <a:lnSpc>
                <a:spcPct val="115000"/>
              </a:lnSpc>
              <a:spcBef>
                <a:spcPts val="1600"/>
              </a:spcBef>
              <a:spcAft>
                <a:spcPts val="0"/>
              </a:spcAft>
              <a:buClr>
                <a:srgbClr val="000000"/>
              </a:buClr>
              <a:buSzPts val="1100"/>
              <a:buFont typeface="Arial"/>
              <a:buNone/>
            </a:pPr>
            <a:endParaRPr b="1">
              <a:solidFill>
                <a:srgbClr val="000000"/>
              </a:solidFill>
              <a:highlight>
                <a:srgbClr val="FFFFFF"/>
              </a:highlight>
            </a:endParaRPr>
          </a:p>
          <a:p>
            <a:pPr marL="0" lvl="0" indent="0" algn="l" rtl="0">
              <a:lnSpc>
                <a:spcPct val="115000"/>
              </a:lnSpc>
              <a:spcBef>
                <a:spcPts val="1600"/>
              </a:spcBef>
              <a:spcAft>
                <a:spcPts val="1600"/>
              </a:spcAft>
              <a:buSzPts val="1800"/>
              <a:buNone/>
            </a:pPr>
            <a:endParaRPr>
              <a:solidFill>
                <a:srgbClr val="000000"/>
              </a:solidFill>
            </a:endParaRPr>
          </a:p>
        </p:txBody>
      </p:sp>
      <p:pic>
        <p:nvPicPr>
          <p:cNvPr id="498" name="Google Shape;498;p77"/>
          <p:cNvPicPr preferRelativeResize="0"/>
          <p:nvPr/>
        </p:nvPicPr>
        <p:blipFill rotWithShape="1">
          <a:blip r:embed="rId3">
            <a:alphaModFix/>
          </a:blip>
          <a:srcRect/>
          <a:stretch/>
        </p:blipFill>
        <p:spPr>
          <a:xfrm>
            <a:off x="5296115" y="1361085"/>
            <a:ext cx="3536185" cy="26487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8"/>
          <p:cNvSpPr txBox="1">
            <a:spLocks noGrp="1"/>
          </p:cNvSpPr>
          <p:nvPr>
            <p:ph type="title"/>
          </p:nvPr>
        </p:nvSpPr>
        <p:spPr>
          <a:xfrm>
            <a:off x="311700" y="181377"/>
            <a:ext cx="4165473"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Emerging Technologies</a:t>
            </a:r>
            <a:endParaRPr sz="3600">
              <a:solidFill>
                <a:schemeClr val="accent5"/>
              </a:solidFill>
            </a:endParaRPr>
          </a:p>
        </p:txBody>
      </p:sp>
      <p:sp>
        <p:nvSpPr>
          <p:cNvPr id="504" name="Google Shape;504;p78"/>
          <p:cNvSpPr txBox="1">
            <a:spLocks noGrp="1"/>
          </p:cNvSpPr>
          <p:nvPr>
            <p:ph type="body" idx="1"/>
          </p:nvPr>
        </p:nvSpPr>
        <p:spPr>
          <a:xfrm>
            <a:off x="311700" y="1503580"/>
            <a:ext cx="3765847"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chemeClr val="accent5"/>
                </a:solidFill>
              </a:rPr>
              <a:t>Voice Assistant/Chatbox</a:t>
            </a:r>
            <a:r>
              <a:rPr lang="en">
                <a:solidFill>
                  <a:srgbClr val="000000"/>
                </a:solidFill>
              </a:rPr>
              <a:t> - assisting automation, predictions, and actions </a:t>
            </a:r>
            <a:endParaRPr>
              <a:solidFill>
                <a:srgbClr val="000000"/>
              </a:solidFill>
            </a:endParaRPr>
          </a:p>
          <a:p>
            <a:pPr marL="0" lvl="0" indent="0" algn="l" rtl="0">
              <a:lnSpc>
                <a:spcPct val="115000"/>
              </a:lnSpc>
              <a:spcBef>
                <a:spcPts val="1600"/>
              </a:spcBef>
              <a:spcAft>
                <a:spcPts val="0"/>
              </a:spcAft>
              <a:buSzPts val="1800"/>
              <a:buNone/>
            </a:pPr>
            <a:r>
              <a:rPr lang="en">
                <a:solidFill>
                  <a:schemeClr val="accent5"/>
                </a:solidFill>
              </a:rPr>
              <a:t>Artificial Intelligence </a:t>
            </a:r>
            <a:r>
              <a:rPr lang="en">
                <a:solidFill>
                  <a:srgbClr val="000000"/>
                </a:solidFill>
              </a:rPr>
              <a:t>- intelligent machines that work and react like humans.</a:t>
            </a:r>
            <a:endParaRPr>
              <a:solidFill>
                <a:srgbClr val="000000"/>
              </a:solidFill>
            </a:endParaRPr>
          </a:p>
          <a:p>
            <a:pPr marL="0" lvl="0" indent="0" algn="l" rtl="0">
              <a:lnSpc>
                <a:spcPct val="115000"/>
              </a:lnSpc>
              <a:spcBef>
                <a:spcPts val="1600"/>
              </a:spcBef>
              <a:spcAft>
                <a:spcPts val="0"/>
              </a:spcAft>
              <a:buSzPts val="1800"/>
              <a:buNone/>
            </a:pPr>
            <a:endParaRPr>
              <a:solidFill>
                <a:schemeClr val="accent5"/>
              </a:solidFill>
            </a:endParaRPr>
          </a:p>
        </p:txBody>
      </p:sp>
      <p:sp>
        <p:nvSpPr>
          <p:cNvPr id="505" name="Google Shape;505;p78"/>
          <p:cNvSpPr txBox="1"/>
          <p:nvPr/>
        </p:nvSpPr>
        <p:spPr>
          <a:xfrm>
            <a:off x="4348607" y="89062"/>
            <a:ext cx="3765847"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en" sz="1800" b="0" i="0" u="none" strike="noStrike" cap="none">
                <a:solidFill>
                  <a:schemeClr val="accent5"/>
                </a:solidFill>
                <a:latin typeface="Lato"/>
                <a:ea typeface="Lato"/>
                <a:cs typeface="Lato"/>
                <a:sym typeface="Lato"/>
              </a:rPr>
              <a:t>Machine Learning </a:t>
            </a:r>
            <a:r>
              <a:rPr lang="en" sz="1800" b="0" i="0" u="none" strike="noStrike" cap="none">
                <a:solidFill>
                  <a:srgbClr val="000000"/>
                </a:solidFill>
                <a:latin typeface="Lato"/>
                <a:ea typeface="Lato"/>
                <a:cs typeface="Lato"/>
                <a:sym typeface="Lato"/>
              </a:rPr>
              <a:t>- an application of AI that provides systems the ability to automatically learn and improve from experience and data without being explicitly programmed</a:t>
            </a:r>
            <a:endParaRPr/>
          </a:p>
          <a:p>
            <a:pPr marL="0" marR="0" lvl="0" indent="0" algn="l" rtl="0">
              <a:lnSpc>
                <a:spcPct val="115000"/>
              </a:lnSpc>
              <a:spcBef>
                <a:spcPts val="1600"/>
              </a:spcBef>
              <a:spcAft>
                <a:spcPts val="0"/>
              </a:spcAft>
              <a:buClr>
                <a:schemeClr val="dk2"/>
              </a:buClr>
              <a:buSzPts val="1800"/>
              <a:buFont typeface="Lato"/>
              <a:buNone/>
            </a:pPr>
            <a:r>
              <a:rPr lang="en" sz="1800" b="0" i="0" u="none" strike="noStrike" cap="none">
                <a:solidFill>
                  <a:schemeClr val="accent5"/>
                </a:solidFill>
                <a:latin typeface="Lato"/>
                <a:ea typeface="Lato"/>
                <a:cs typeface="Lato"/>
                <a:sym typeface="Lato"/>
              </a:rPr>
              <a:t>Data Science</a:t>
            </a:r>
            <a:r>
              <a:rPr lang="en" sz="1800" b="0" i="0" u="none" strike="noStrike" cap="none">
                <a:solidFill>
                  <a:srgbClr val="000000"/>
                </a:solidFill>
                <a:latin typeface="Lato"/>
                <a:ea typeface="Lato"/>
                <a:cs typeface="Lato"/>
                <a:sym typeface="Lato"/>
              </a:rPr>
              <a:t> - mining large volumes of departmental data, monitoring and analyzing social media, and modeling global factors affecting departmental planning and decision making</a:t>
            </a:r>
            <a:endParaRPr/>
          </a:p>
          <a:p>
            <a:pPr marL="0" marR="0" lvl="0" indent="0" algn="l" rtl="0">
              <a:lnSpc>
                <a:spcPct val="115000"/>
              </a:lnSpc>
              <a:spcBef>
                <a:spcPts val="1600"/>
              </a:spcBef>
              <a:spcAft>
                <a:spcPts val="1600"/>
              </a:spcAft>
              <a:buClr>
                <a:schemeClr val="dk2"/>
              </a:buClr>
              <a:buSzPts val="1800"/>
              <a:buFont typeface="Lato"/>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9"/>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Testing and Analysis Community</a:t>
            </a:r>
            <a:endParaRPr sz="3600">
              <a:solidFill>
                <a:schemeClr val="accent5"/>
              </a:solidFill>
            </a:endParaRPr>
          </a:p>
        </p:txBody>
      </p:sp>
      <p:sp>
        <p:nvSpPr>
          <p:cNvPr id="511" name="Google Shape;511;p79"/>
          <p:cNvSpPr txBox="1">
            <a:spLocks noGrp="1"/>
          </p:cNvSpPr>
          <p:nvPr>
            <p:ph type="body" idx="1"/>
          </p:nvPr>
        </p:nvSpPr>
        <p:spPr>
          <a:xfrm>
            <a:off x="311700" y="2522625"/>
            <a:ext cx="7643100" cy="229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a:solidFill>
                  <a:srgbClr val="000000"/>
                </a:solidFill>
              </a:rPr>
              <a:t> </a:t>
            </a:r>
            <a:r>
              <a:rPr lang="en" sz="1200" b="1">
                <a:solidFill>
                  <a:srgbClr val="000000"/>
                </a:solidFill>
              </a:rPr>
              <a:t>Behavioural Insights Community of Practice: </a:t>
            </a:r>
            <a:r>
              <a:rPr lang="en" sz="1200" u="sng">
                <a:solidFill>
                  <a:schemeClr val="hlink"/>
                </a:solidFill>
                <a:hlinkClick r:id="rId3"/>
              </a:rPr>
              <a:t>https://gcconnex.gc.ca/groups/profile/21911625?language=en</a:t>
            </a:r>
            <a:endParaRPr sz="1200"/>
          </a:p>
          <a:p>
            <a:pPr marL="0" lvl="0" indent="0" algn="l" rtl="0">
              <a:lnSpc>
                <a:spcPct val="115000"/>
              </a:lnSpc>
              <a:spcBef>
                <a:spcPts val="1600"/>
              </a:spcBef>
              <a:spcAft>
                <a:spcPts val="0"/>
              </a:spcAft>
              <a:buSzPts val="1800"/>
              <a:buNone/>
            </a:pPr>
            <a:r>
              <a:rPr lang="en" sz="1200" b="1">
                <a:solidFill>
                  <a:srgbClr val="000000"/>
                </a:solidFill>
              </a:rPr>
              <a:t>ESDC Innovation Lab Group: </a:t>
            </a:r>
            <a:r>
              <a:rPr lang="en" sz="1200" u="sng">
                <a:solidFill>
                  <a:schemeClr val="hlink"/>
                </a:solidFill>
                <a:hlinkClick r:id="rId4"/>
              </a:rPr>
              <a:t>https://gcconnex.gc.ca/groups/profile/25886401/esdc-innovation-lab-lab-dinnovation-dedsc?language=en</a:t>
            </a:r>
            <a:endParaRPr sz="1200"/>
          </a:p>
          <a:p>
            <a:pPr marL="0" lvl="0" indent="0" algn="l" rtl="0">
              <a:lnSpc>
                <a:spcPct val="115000"/>
              </a:lnSpc>
              <a:spcBef>
                <a:spcPts val="1600"/>
              </a:spcBef>
              <a:spcAft>
                <a:spcPts val="0"/>
              </a:spcAft>
              <a:buSzPts val="1800"/>
              <a:buNone/>
            </a:pPr>
            <a:r>
              <a:rPr lang="en" sz="1200" b="1">
                <a:solidFill>
                  <a:srgbClr val="000000"/>
                </a:solidFill>
              </a:rPr>
              <a:t>Data Science Group:</a:t>
            </a:r>
            <a:r>
              <a:rPr lang="en" sz="1200"/>
              <a:t> </a:t>
            </a:r>
            <a:r>
              <a:rPr lang="en" sz="1200" u="sng">
                <a:solidFill>
                  <a:schemeClr val="hlink"/>
                </a:solidFill>
                <a:hlinkClick r:id="rId5"/>
              </a:rPr>
              <a:t>https://gcconnex.gc.ca/groups/profile/5394852?language=en</a:t>
            </a:r>
            <a:endParaRPr sz="1200"/>
          </a:p>
          <a:p>
            <a:pPr marL="0" lvl="0" indent="0" algn="l" rtl="0">
              <a:lnSpc>
                <a:spcPct val="115000"/>
              </a:lnSpc>
              <a:spcBef>
                <a:spcPts val="1600"/>
              </a:spcBef>
              <a:spcAft>
                <a:spcPts val="0"/>
              </a:spcAft>
              <a:buSzPts val="1800"/>
              <a:buNone/>
            </a:pPr>
            <a:r>
              <a:rPr lang="en" sz="1200" b="1">
                <a:solidFill>
                  <a:srgbClr val="000000"/>
                </a:solidFill>
              </a:rPr>
              <a:t>Data Visualization Group:</a:t>
            </a:r>
            <a:r>
              <a:rPr lang="en" sz="1200" b="1"/>
              <a:t> </a:t>
            </a:r>
            <a:r>
              <a:rPr lang="en" sz="1200" b="1" u="sng">
                <a:solidFill>
                  <a:schemeClr val="hlink"/>
                </a:solidFill>
                <a:hlinkClick r:id="rId6"/>
              </a:rPr>
              <a:t>https://gcconnex.gc.ca/groups/profile/24345174?language=en</a:t>
            </a:r>
            <a:endParaRPr sz="1200" b="1"/>
          </a:p>
          <a:p>
            <a:pPr marL="0" lvl="0" indent="0" algn="l" rtl="0">
              <a:lnSpc>
                <a:spcPct val="115000"/>
              </a:lnSpc>
              <a:spcBef>
                <a:spcPts val="1600"/>
              </a:spcBef>
              <a:spcAft>
                <a:spcPts val="0"/>
              </a:spcAft>
              <a:buSzPts val="1800"/>
              <a:buNone/>
            </a:pPr>
            <a:r>
              <a:rPr lang="en" sz="1200" b="1">
                <a:solidFill>
                  <a:srgbClr val="000000"/>
                </a:solidFill>
              </a:rPr>
              <a:t>UX Discussion Forum Group:</a:t>
            </a:r>
            <a:r>
              <a:rPr lang="en" sz="1200"/>
              <a:t> </a:t>
            </a:r>
            <a:r>
              <a:rPr lang="en" sz="1200" u="sng">
                <a:solidFill>
                  <a:schemeClr val="hlink"/>
                </a:solidFill>
                <a:hlinkClick r:id="rId7"/>
              </a:rPr>
              <a:t>https://gcconnex.gc.ca/groups/profile/10947731?language=en</a:t>
            </a:r>
            <a:endParaRPr sz="1200"/>
          </a:p>
          <a:p>
            <a:pPr marL="0" lvl="0" indent="0" algn="l" rtl="0">
              <a:lnSpc>
                <a:spcPct val="115000"/>
              </a:lnSpc>
              <a:spcBef>
                <a:spcPts val="1600"/>
              </a:spcBef>
              <a:spcAft>
                <a:spcPts val="0"/>
              </a:spcAft>
              <a:buSzPts val="1800"/>
              <a:buNone/>
            </a:pPr>
            <a:endParaRPr sz="1200"/>
          </a:p>
          <a:p>
            <a:pPr marL="0" lvl="0" indent="0" algn="l" rtl="0">
              <a:lnSpc>
                <a:spcPct val="115000"/>
              </a:lnSpc>
              <a:spcBef>
                <a:spcPts val="1600"/>
              </a:spcBef>
              <a:spcAft>
                <a:spcPts val="1600"/>
              </a:spcAft>
              <a:buClr>
                <a:srgbClr val="000000"/>
              </a:buClr>
              <a:buSzPts val="1100"/>
              <a:buFont typeface="Arial"/>
              <a:buNone/>
            </a:pPr>
            <a:endParaRPr sz="1200"/>
          </a:p>
        </p:txBody>
      </p:sp>
      <p:sp>
        <p:nvSpPr>
          <p:cNvPr id="512" name="Google Shape;512;p79"/>
          <p:cNvSpPr txBox="1"/>
          <p:nvPr/>
        </p:nvSpPr>
        <p:spPr>
          <a:xfrm>
            <a:off x="311700" y="1082317"/>
            <a:ext cx="7902300" cy="11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Lato"/>
                <a:ea typeface="Lato"/>
                <a:cs typeface="Lato"/>
                <a:sym typeface="Lato"/>
              </a:rPr>
              <a:t>There are many communities of people encountering the same problems, asking questions, and developing new techniques and practices.</a:t>
            </a:r>
            <a:endParaRPr sz="2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0"/>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Other Challenges to Testing</a:t>
            </a:r>
            <a:endParaRPr sz="3600">
              <a:solidFill>
                <a:schemeClr val="accent5"/>
              </a:solidFill>
            </a:endParaRPr>
          </a:p>
        </p:txBody>
      </p:sp>
      <p:sp>
        <p:nvSpPr>
          <p:cNvPr id="518" name="Google Shape;518;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solidFill>
                  <a:srgbClr val="000000"/>
                </a:solidFill>
              </a:rPr>
              <a:t>Recruiting participants</a:t>
            </a:r>
            <a:endParaRPr sz="2400">
              <a:solidFill>
                <a:srgbClr val="000000"/>
              </a:solidFill>
            </a:endParaRPr>
          </a:p>
          <a:p>
            <a:pPr marL="457200" lvl="0" indent="-342900" algn="l" rtl="0">
              <a:lnSpc>
                <a:spcPct val="115000"/>
              </a:lnSpc>
              <a:spcBef>
                <a:spcPts val="1600"/>
              </a:spcBef>
              <a:spcAft>
                <a:spcPts val="0"/>
              </a:spcAft>
              <a:buClr>
                <a:srgbClr val="000000"/>
              </a:buClr>
              <a:buSzPts val="1800"/>
              <a:buFont typeface="Noto Sans Symbols"/>
              <a:buChar char="▪"/>
            </a:pPr>
            <a:r>
              <a:rPr lang="en" sz="2400">
                <a:solidFill>
                  <a:srgbClr val="000000"/>
                </a:solidFill>
              </a:rPr>
              <a:t>The government cannot directly pay for or hire participants</a:t>
            </a:r>
            <a:endParaRPr sz="2400">
              <a:solidFill>
                <a:srgbClr val="000000"/>
              </a:solidFill>
            </a:endParaRPr>
          </a:p>
          <a:p>
            <a:pPr marL="457200" lvl="0" indent="-342900" algn="l" rtl="0">
              <a:lnSpc>
                <a:spcPct val="115000"/>
              </a:lnSpc>
              <a:spcBef>
                <a:spcPts val="0"/>
              </a:spcBef>
              <a:spcAft>
                <a:spcPts val="0"/>
              </a:spcAft>
              <a:buClr>
                <a:srgbClr val="000000"/>
              </a:buClr>
              <a:buSzPts val="1800"/>
              <a:buFont typeface="Noto Sans Symbols"/>
              <a:buChar char="▪"/>
            </a:pPr>
            <a:r>
              <a:rPr lang="en" sz="2400">
                <a:solidFill>
                  <a:srgbClr val="000000"/>
                </a:solidFill>
              </a:rPr>
              <a:t>As such, consultants must be hired to research, test, and provide recommendations</a:t>
            </a:r>
            <a:endParaRPr sz="2400">
              <a:solidFill>
                <a:srgbClr val="000000"/>
              </a:solidFill>
            </a:endParaRPr>
          </a:p>
          <a:p>
            <a:pPr marL="457200" lvl="0" indent="-342900" algn="l" rtl="0">
              <a:lnSpc>
                <a:spcPct val="115000"/>
              </a:lnSpc>
              <a:spcBef>
                <a:spcPts val="0"/>
              </a:spcBef>
              <a:spcAft>
                <a:spcPts val="0"/>
              </a:spcAft>
              <a:buSzPts val="1800"/>
              <a:buFont typeface="Noto Sans Symbols"/>
              <a:buChar char="▪"/>
            </a:pPr>
            <a:r>
              <a:rPr lang="en" sz="2400">
                <a:solidFill>
                  <a:srgbClr val="000000"/>
                </a:solidFill>
              </a:rPr>
              <a:t>Unfortunately, this means we never build in-house experience or capacities</a:t>
            </a:r>
            <a:r>
              <a:rPr lang="en" sz="2400"/>
              <a:t>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219326" y="1833476"/>
            <a:ext cx="6685153"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solidFill>
                  <a:schemeClr val="accent5"/>
                </a:solidFill>
              </a:rPr>
              <a:t>What is the intended outcome of all government activity?</a:t>
            </a:r>
            <a:endParaRPr sz="3600" b="1">
              <a:solidFill>
                <a:schemeClr val="accent5"/>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Other Challenges to Testing</a:t>
            </a:r>
            <a:endParaRPr sz="3600">
              <a:solidFill>
                <a:schemeClr val="accent5"/>
              </a:solidFill>
            </a:endParaRPr>
          </a:p>
        </p:txBody>
      </p:sp>
      <p:sp>
        <p:nvSpPr>
          <p:cNvPr id="524" name="Google Shape;524;p81"/>
          <p:cNvSpPr txBox="1">
            <a:spLocks noGrp="1"/>
          </p:cNvSpPr>
          <p:nvPr>
            <p:ph type="body" idx="1"/>
          </p:nvPr>
        </p:nvSpPr>
        <p:spPr>
          <a:xfrm>
            <a:off x="311700" y="1152475"/>
            <a:ext cx="432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000">
                <a:solidFill>
                  <a:srgbClr val="000000"/>
                </a:solidFill>
              </a:rPr>
              <a:t>Rules regarding certain testing and analysis software is still unclear</a:t>
            </a:r>
            <a:endParaRPr sz="2000">
              <a:solidFill>
                <a:srgbClr val="000000"/>
              </a:solidFill>
            </a:endParaRPr>
          </a:p>
          <a:p>
            <a:pPr marL="444500" lvl="0" indent="-342900" algn="l" rtl="0">
              <a:lnSpc>
                <a:spcPct val="115000"/>
              </a:lnSpc>
              <a:spcBef>
                <a:spcPts val="1600"/>
              </a:spcBef>
              <a:spcAft>
                <a:spcPts val="0"/>
              </a:spcAft>
              <a:buClr>
                <a:srgbClr val="000000"/>
              </a:buClr>
              <a:buSzPts val="2000"/>
              <a:buFont typeface="Noto Sans Symbols"/>
              <a:buChar char="▪"/>
            </a:pPr>
            <a:r>
              <a:rPr lang="en" sz="2000">
                <a:solidFill>
                  <a:srgbClr val="000000"/>
                </a:solidFill>
              </a:rPr>
              <a:t>Where third-party cloud software is concerned rules are still being developed concerning:</a:t>
            </a:r>
            <a:endParaRPr sz="2000">
              <a:solidFill>
                <a:srgbClr val="000000"/>
              </a:solidFill>
            </a:endParaRPr>
          </a:p>
          <a:p>
            <a:pPr marL="9017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Who owns the data?</a:t>
            </a:r>
            <a:endParaRPr sz="2000">
              <a:solidFill>
                <a:srgbClr val="000000"/>
              </a:solidFill>
            </a:endParaRPr>
          </a:p>
          <a:p>
            <a:pPr marL="901700" lvl="1" indent="-342900" algn="l" rtl="0">
              <a:lnSpc>
                <a:spcPct val="115000"/>
              </a:lnSpc>
              <a:spcBef>
                <a:spcPts val="0"/>
              </a:spcBef>
              <a:spcAft>
                <a:spcPts val="0"/>
              </a:spcAft>
              <a:buClr>
                <a:srgbClr val="000000"/>
              </a:buClr>
              <a:buSzPts val="2000"/>
              <a:buFont typeface="Noto Sans Symbols"/>
              <a:buChar char="▪"/>
            </a:pPr>
            <a:r>
              <a:rPr lang="en" sz="2000">
                <a:solidFill>
                  <a:srgbClr val="000000"/>
                </a:solidFill>
              </a:rPr>
              <a:t>Can it be exploited?</a:t>
            </a:r>
            <a:endParaRPr sz="2000">
              <a:solidFill>
                <a:srgbClr val="000000"/>
              </a:solidFill>
            </a:endParaRPr>
          </a:p>
        </p:txBody>
      </p:sp>
      <p:pic>
        <p:nvPicPr>
          <p:cNvPr id="525" name="Google Shape;525;p81"/>
          <p:cNvPicPr preferRelativeResize="0"/>
          <p:nvPr/>
        </p:nvPicPr>
        <p:blipFill rotWithShape="1">
          <a:blip r:embed="rId3">
            <a:alphaModFix/>
          </a:blip>
          <a:srcRect/>
          <a:stretch/>
        </p:blipFill>
        <p:spPr>
          <a:xfrm>
            <a:off x="4788002" y="1345324"/>
            <a:ext cx="3953950" cy="2637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600">
                <a:solidFill>
                  <a:schemeClr val="accent5"/>
                </a:solidFill>
              </a:rPr>
              <a:t>Recap</a:t>
            </a:r>
            <a:endParaRPr sz="3600">
              <a:solidFill>
                <a:schemeClr val="accent5"/>
              </a:solidFill>
            </a:endParaRPr>
          </a:p>
        </p:txBody>
      </p:sp>
      <p:sp>
        <p:nvSpPr>
          <p:cNvPr id="531" name="Google Shape;531;p82"/>
          <p:cNvSpPr txBox="1">
            <a:spLocks noGrp="1"/>
          </p:cNvSpPr>
          <p:nvPr>
            <p:ph type="body" idx="1"/>
          </p:nvPr>
        </p:nvSpPr>
        <p:spPr>
          <a:xfrm>
            <a:off x="311700" y="1146144"/>
            <a:ext cx="8520600" cy="37305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800"/>
              <a:buFont typeface="Noto Sans Symbols"/>
              <a:buChar char="⮚"/>
            </a:pPr>
            <a:r>
              <a:rPr lang="en">
                <a:solidFill>
                  <a:srgbClr val="000000"/>
                </a:solidFill>
              </a:rPr>
              <a:t>Evidence Based Decision Making is a process for making decisions based on the most current, best available information.</a:t>
            </a:r>
            <a:endParaRPr>
              <a:solidFill>
                <a:srgbClr val="000000"/>
              </a:solidFill>
            </a:endParaRPr>
          </a:p>
          <a:p>
            <a:pPr marL="285750" lvl="0" indent="-285750" algn="l" rtl="0">
              <a:lnSpc>
                <a:spcPct val="115000"/>
              </a:lnSpc>
              <a:spcBef>
                <a:spcPts val="1600"/>
              </a:spcBef>
              <a:spcAft>
                <a:spcPts val="0"/>
              </a:spcAft>
              <a:buSzPts val="1800"/>
              <a:buFont typeface="Noto Sans Symbols"/>
              <a:buChar char="⮚"/>
            </a:pPr>
            <a:r>
              <a:rPr lang="en">
                <a:solidFill>
                  <a:srgbClr val="000000"/>
                </a:solidFill>
              </a:rPr>
              <a:t>Lies, Damned Lies, and Statistics.</a:t>
            </a:r>
            <a:endParaRPr>
              <a:solidFill>
                <a:srgbClr val="000000"/>
              </a:solidFill>
            </a:endParaRPr>
          </a:p>
          <a:p>
            <a:pPr marL="285750" lvl="0" indent="-285750" algn="l" rtl="0">
              <a:lnSpc>
                <a:spcPct val="115000"/>
              </a:lnSpc>
              <a:spcBef>
                <a:spcPts val="1600"/>
              </a:spcBef>
              <a:spcAft>
                <a:spcPts val="0"/>
              </a:spcAft>
              <a:buSzPts val="1800"/>
              <a:buFont typeface="Noto Sans Symbols"/>
              <a:buChar char="⮚"/>
            </a:pPr>
            <a:r>
              <a:rPr lang="en">
                <a:solidFill>
                  <a:srgbClr val="000000"/>
                </a:solidFill>
              </a:rPr>
              <a:t>No single metric tells a complete story.</a:t>
            </a:r>
            <a:endParaRPr>
              <a:solidFill>
                <a:srgbClr val="000000"/>
              </a:solidFill>
            </a:endParaRPr>
          </a:p>
          <a:p>
            <a:pPr marL="285750" lvl="0" indent="-285750" algn="l" rtl="0">
              <a:lnSpc>
                <a:spcPct val="115000"/>
              </a:lnSpc>
              <a:spcBef>
                <a:spcPts val="1600"/>
              </a:spcBef>
              <a:spcAft>
                <a:spcPts val="0"/>
              </a:spcAft>
              <a:buSzPts val="1800"/>
              <a:buFont typeface="Noto Sans Symbols"/>
              <a:buChar char="⮚"/>
            </a:pPr>
            <a:r>
              <a:rPr lang="en">
                <a:solidFill>
                  <a:srgbClr val="000000"/>
                </a:solidFill>
              </a:rPr>
              <a:t>Testing 0 users will give you 0 results. Optimize your research.</a:t>
            </a:r>
            <a:endParaRPr>
              <a:solidFill>
                <a:srgbClr val="000000"/>
              </a:solidFill>
            </a:endParaRPr>
          </a:p>
          <a:p>
            <a:pPr marL="285750" lvl="0" indent="-285750" algn="l" rtl="0">
              <a:lnSpc>
                <a:spcPct val="115000"/>
              </a:lnSpc>
              <a:spcBef>
                <a:spcPts val="1600"/>
              </a:spcBef>
              <a:spcAft>
                <a:spcPts val="1600"/>
              </a:spcAft>
              <a:buSzPts val="1800"/>
              <a:buFont typeface="Noto Sans Symbols"/>
              <a:buChar char="⮚"/>
            </a:pPr>
            <a:r>
              <a:rPr lang="en">
                <a:solidFill>
                  <a:srgbClr val="000000"/>
                </a:solidFill>
              </a:rPr>
              <a:t>Convince your managers to participate in UX testing by showing them clear intended outcomes that have value.</a:t>
            </a:r>
            <a:endParaRPr>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35"/>
        <p:cNvGrpSpPr/>
        <p:nvPr/>
      </p:nvGrpSpPr>
      <p:grpSpPr>
        <a:xfrm>
          <a:off x="0" y="0"/>
          <a:ext cx="0" cy="0"/>
          <a:chOff x="0" y="0"/>
          <a:chExt cx="0" cy="0"/>
        </a:xfrm>
      </p:grpSpPr>
      <p:sp>
        <p:nvSpPr>
          <p:cNvPr id="536" name="Google Shape;536;p83"/>
          <p:cNvSpPr txBox="1">
            <a:spLocks noGrp="1"/>
          </p:cNvSpPr>
          <p:nvPr>
            <p:ph type="title"/>
          </p:nvPr>
        </p:nvSpPr>
        <p:spPr>
          <a:xfrm>
            <a:off x="509550" y="1501700"/>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t>Thanks for Listening</a:t>
            </a:r>
            <a:endParaRPr sz="6000" b="1"/>
          </a:p>
        </p:txBody>
      </p:sp>
      <p:sp>
        <p:nvSpPr>
          <p:cNvPr id="537" name="Google Shape;537;p83"/>
          <p:cNvSpPr txBox="1">
            <a:spLocks noGrp="1"/>
          </p:cNvSpPr>
          <p:nvPr>
            <p:ph type="title"/>
          </p:nvPr>
        </p:nvSpPr>
        <p:spPr>
          <a:xfrm>
            <a:off x="71000" y="3720700"/>
            <a:ext cx="8124900" cy="99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sz="1400" b="1"/>
              <a:t>Contact me</a:t>
            </a:r>
            <a:endParaRPr sz="1400" b="1"/>
          </a:p>
          <a:p>
            <a:pPr marL="0" lvl="0" indent="0" algn="l" rtl="0">
              <a:lnSpc>
                <a:spcPct val="100000"/>
              </a:lnSpc>
              <a:spcBef>
                <a:spcPts val="0"/>
              </a:spcBef>
              <a:spcAft>
                <a:spcPts val="0"/>
              </a:spcAft>
              <a:buSzPts val="4800"/>
              <a:buNone/>
            </a:pPr>
            <a:r>
              <a:rPr lang="en" sz="1400" b="1"/>
              <a:t>Email: </a:t>
            </a:r>
            <a:r>
              <a:rPr lang="en" sz="1400" b="1" u="sng">
                <a:solidFill>
                  <a:srgbClr val="FFFFFF"/>
                </a:solidFill>
                <a:hlinkClick r:id="rId3"/>
              </a:rPr>
              <a:t>Damien.Middleditch@international.gc.ca</a:t>
            </a:r>
            <a:r>
              <a:rPr lang="en" sz="1400" b="1">
                <a:solidFill>
                  <a:srgbClr val="FFFFFF"/>
                </a:solidFill>
              </a:rPr>
              <a:t/>
            </a:r>
            <a:br>
              <a:rPr lang="en" sz="1400" b="1">
                <a:solidFill>
                  <a:srgbClr val="FFFFFF"/>
                </a:solidFill>
              </a:rPr>
            </a:br>
            <a:r>
              <a:rPr lang="en" sz="1400" b="1" u="sng">
                <a:solidFill>
                  <a:srgbClr val="FFFFFF"/>
                </a:solidFill>
                <a:hlinkClick r:id="rId4"/>
              </a:rPr>
              <a:t>Twitter</a:t>
            </a:r>
            <a:endParaRPr sz="1400" b="1">
              <a:solidFill>
                <a:srgbClr val="FFFFFF"/>
              </a:solidFill>
            </a:endParaRPr>
          </a:p>
          <a:p>
            <a:pPr marL="0" lvl="0" indent="0" algn="l" rtl="0">
              <a:lnSpc>
                <a:spcPct val="100000"/>
              </a:lnSpc>
              <a:spcBef>
                <a:spcPts val="0"/>
              </a:spcBef>
              <a:spcAft>
                <a:spcPts val="0"/>
              </a:spcAft>
              <a:buSzPts val="4800"/>
              <a:buNone/>
            </a:pPr>
            <a:r>
              <a:rPr lang="en" sz="1400" b="1" u="sng">
                <a:solidFill>
                  <a:srgbClr val="FFFFFF"/>
                </a:solidFill>
                <a:hlinkClick r:id="rId5"/>
              </a:rPr>
              <a:t>LinkedIn</a:t>
            </a:r>
            <a:endParaRPr sz="1400" b="1">
              <a:solidFill>
                <a:srgbClr val="FFFFFF"/>
              </a:solidFill>
            </a:endParaRPr>
          </a:p>
          <a:p>
            <a:pPr marL="0" lvl="0" indent="0" algn="l" rtl="0">
              <a:lnSpc>
                <a:spcPct val="100000"/>
              </a:lnSpc>
              <a:spcBef>
                <a:spcPts val="0"/>
              </a:spcBef>
              <a:spcAft>
                <a:spcPts val="0"/>
              </a:spcAft>
              <a:buSzPts val="4800"/>
              <a:buNone/>
            </a:pPr>
            <a:endParaRPr sz="1800" b="1">
              <a:solidFill>
                <a:srgbClr val="EFEFEF"/>
              </a:solidFill>
            </a:endParaRPr>
          </a:p>
          <a:p>
            <a:pPr marL="0" lvl="0" indent="0" algn="l" rtl="0">
              <a:lnSpc>
                <a:spcPct val="100000"/>
              </a:lnSpc>
              <a:spcBef>
                <a:spcPts val="0"/>
              </a:spcBef>
              <a:spcAft>
                <a:spcPts val="0"/>
              </a:spcAft>
              <a:buSzPts val="4800"/>
              <a:buNone/>
            </a:pPr>
            <a:endParaRPr sz="1800" b="1"/>
          </a:p>
          <a:p>
            <a:pPr marL="0" lvl="0" indent="0" algn="l" rtl="0">
              <a:lnSpc>
                <a:spcPct val="100000"/>
              </a:lnSpc>
              <a:spcBef>
                <a:spcPts val="0"/>
              </a:spcBef>
              <a:spcAft>
                <a:spcPts val="0"/>
              </a:spcAft>
              <a:buSzPts val="4800"/>
              <a:buNone/>
            </a:pPr>
            <a:endParaRPr sz="1800" b="1"/>
          </a:p>
          <a:p>
            <a:pPr marL="0" lvl="0" indent="0" algn="l" rtl="0">
              <a:lnSpc>
                <a:spcPct val="100000"/>
              </a:lnSpc>
              <a:spcBef>
                <a:spcPts val="0"/>
              </a:spcBef>
              <a:spcAft>
                <a:spcPts val="0"/>
              </a:spcAft>
              <a:buSzPts val="4800"/>
              <a:buNone/>
            </a:pPr>
            <a:endParaRPr sz="1800" b="1"/>
          </a:p>
        </p:txBody>
      </p:sp>
      <p:sp>
        <p:nvSpPr>
          <p:cNvPr id="538" name="Google Shape;538;p83"/>
          <p:cNvSpPr txBox="1"/>
          <p:nvPr/>
        </p:nvSpPr>
        <p:spPr>
          <a:xfrm>
            <a:off x="71000" y="4716700"/>
            <a:ext cx="55896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Presentation compiled and edited with the assistance of Josh Wenner</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body" idx="1"/>
          </p:nvPr>
        </p:nvSpPr>
        <p:spPr>
          <a:xfrm>
            <a:off x="575120" y="1730098"/>
            <a:ext cx="3340746"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3600" b="1">
                <a:solidFill>
                  <a:schemeClr val="accent5"/>
                </a:solidFill>
                <a:latin typeface="Playfair Display"/>
                <a:ea typeface="Playfair Display"/>
                <a:cs typeface="Playfair Display"/>
                <a:sym typeface="Playfair Display"/>
              </a:rPr>
              <a:t>Strong Ideas, Loosely Held</a:t>
            </a:r>
            <a:endParaRPr sz="3600" b="1">
              <a:solidFill>
                <a:schemeClr val="accent5"/>
              </a:solidFill>
              <a:latin typeface="Playfair Display"/>
              <a:ea typeface="Playfair Display"/>
              <a:cs typeface="Playfair Display"/>
              <a:sym typeface="Playfair Display"/>
            </a:endParaRPr>
          </a:p>
          <a:p>
            <a:pPr marL="457200" lvl="0" indent="-317500" algn="r" rtl="0">
              <a:lnSpc>
                <a:spcPct val="115000"/>
              </a:lnSpc>
              <a:spcBef>
                <a:spcPts val="1600"/>
              </a:spcBef>
              <a:spcAft>
                <a:spcPts val="0"/>
              </a:spcAft>
              <a:buClr>
                <a:schemeClr val="accent5"/>
              </a:buClr>
              <a:buSzPts val="1400"/>
              <a:buFont typeface="Playfair Display"/>
              <a:buChar char="-"/>
            </a:pPr>
            <a:r>
              <a:rPr lang="en" sz="1400" b="1">
                <a:solidFill>
                  <a:schemeClr val="accent5"/>
                </a:solidFill>
                <a:latin typeface="Playfair Display"/>
                <a:ea typeface="Playfair Display"/>
                <a:cs typeface="Playfair Display"/>
                <a:sym typeface="Playfair Display"/>
              </a:rPr>
              <a:t>Simon King</a:t>
            </a:r>
            <a:endParaRPr sz="3000" b="1">
              <a:solidFill>
                <a:schemeClr val="accent5"/>
              </a:solidFill>
            </a:endParaRPr>
          </a:p>
          <a:p>
            <a:pPr marL="0" lvl="0" indent="0" algn="ctr" rtl="0">
              <a:lnSpc>
                <a:spcPct val="115000"/>
              </a:lnSpc>
              <a:spcBef>
                <a:spcPts val="1600"/>
              </a:spcBef>
              <a:spcAft>
                <a:spcPts val="1600"/>
              </a:spcAft>
              <a:buSzPts val="1800"/>
              <a:buNone/>
            </a:pPr>
            <a:endParaRPr sz="2000">
              <a:solidFill>
                <a:srgbClr val="000000"/>
              </a:solidFill>
            </a:endParaRPr>
          </a:p>
        </p:txBody>
      </p:sp>
      <p:sp>
        <p:nvSpPr>
          <p:cNvPr id="100" name="Google Shape;100;p19"/>
          <p:cNvSpPr txBox="1"/>
          <p:nvPr/>
        </p:nvSpPr>
        <p:spPr>
          <a:xfrm>
            <a:off x="4581725" y="838493"/>
            <a:ext cx="3689755" cy="367766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Lato"/>
              <a:buNone/>
            </a:pPr>
            <a:r>
              <a:rPr lang="en" sz="2800" b="1" i="0" u="none" strike="noStrike" cap="none">
                <a:solidFill>
                  <a:srgbClr val="000000"/>
                </a:solidFill>
                <a:latin typeface="Lato"/>
                <a:ea typeface="Lato"/>
                <a:cs typeface="Lato"/>
                <a:sym typeface="Lato"/>
              </a:rPr>
              <a:t>To decrease overall costs to citizens?</a:t>
            </a:r>
            <a:endParaRPr/>
          </a:p>
          <a:p>
            <a:pPr marL="0" marR="0" lvl="0" indent="0" algn="l" rtl="0">
              <a:lnSpc>
                <a:spcPct val="115000"/>
              </a:lnSpc>
              <a:spcBef>
                <a:spcPts val="1600"/>
              </a:spcBef>
              <a:spcAft>
                <a:spcPts val="0"/>
              </a:spcAft>
              <a:buClr>
                <a:schemeClr val="dk2"/>
              </a:buClr>
              <a:buSzPts val="1800"/>
              <a:buFont typeface="Lato"/>
              <a:buNone/>
            </a:pPr>
            <a:r>
              <a:rPr lang="en" sz="2000" b="0" i="0" u="none" strike="noStrike" cap="none">
                <a:solidFill>
                  <a:srgbClr val="000000"/>
                </a:solidFill>
                <a:latin typeface="Lato"/>
                <a:ea typeface="Lato"/>
                <a:cs typeface="Lato"/>
                <a:sym typeface="Lato"/>
              </a:rPr>
              <a:t>The precise and correct application of evidence-based decision making can create efficient processes that work toward this goal.</a:t>
            </a:r>
            <a:endParaRPr/>
          </a:p>
          <a:p>
            <a:pPr marL="0" marR="0" lvl="0" indent="0" algn="ctr" rtl="0">
              <a:lnSpc>
                <a:spcPct val="115000"/>
              </a:lnSpc>
              <a:spcBef>
                <a:spcPts val="1600"/>
              </a:spcBef>
              <a:spcAft>
                <a:spcPts val="1600"/>
              </a:spcAft>
              <a:buClr>
                <a:schemeClr val="dk2"/>
              </a:buClr>
              <a:buSzPts val="1800"/>
              <a:buFont typeface="Lato"/>
              <a:buNone/>
            </a:pPr>
            <a:endParaRPr sz="2000" b="0" i="0" u="none" strike="noStrike" cap="none">
              <a:solidFill>
                <a:srgbClr val="000000"/>
              </a:solidFill>
              <a:latin typeface="Lato"/>
              <a:ea typeface="Lato"/>
              <a:cs typeface="Lato"/>
              <a:sym typeface="Lato"/>
            </a:endParaRPr>
          </a:p>
        </p:txBody>
      </p:sp>
      <p:cxnSp>
        <p:nvCxnSpPr>
          <p:cNvPr id="101" name="Google Shape;101;p19"/>
          <p:cNvCxnSpPr/>
          <p:nvPr/>
        </p:nvCxnSpPr>
        <p:spPr>
          <a:xfrm>
            <a:off x="579353" y="1716138"/>
            <a:ext cx="3336513" cy="0"/>
          </a:xfrm>
          <a:prstGeom prst="straightConnector1">
            <a:avLst/>
          </a:prstGeom>
          <a:noFill/>
          <a:ln w="9525" cap="flat" cmpd="sng">
            <a:solidFill>
              <a:schemeClr val="accent5"/>
            </a:solidFill>
            <a:prstDash val="solid"/>
            <a:round/>
            <a:headEnd type="none" w="sm" len="sm"/>
            <a:tailEnd type="none" w="sm" len="sm"/>
          </a:ln>
        </p:spPr>
      </p:cxnSp>
      <p:sp>
        <p:nvSpPr>
          <p:cNvPr id="102" name="Google Shape;102;p19"/>
          <p:cNvSpPr/>
          <p:nvPr/>
        </p:nvSpPr>
        <p:spPr>
          <a:xfrm>
            <a:off x="575120" y="838493"/>
            <a:ext cx="755335"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9600" b="1" i="0" u="none" strike="noStrike" cap="none">
                <a:solidFill>
                  <a:schemeClr val="accent5"/>
                </a:solidFill>
                <a:latin typeface="Playfair Display"/>
                <a:ea typeface="Playfair Display"/>
                <a:cs typeface="Playfair Display"/>
                <a:sym typeface="Playfair Display"/>
              </a:rPr>
              <a:t>“</a:t>
            </a:r>
            <a:endParaRPr sz="96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509550" y="2060568"/>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6000" b="1">
                <a:solidFill>
                  <a:srgbClr val="FFFFFF"/>
                </a:solidFill>
              </a:rPr>
              <a:t>HOW DO </a:t>
            </a:r>
            <a:br>
              <a:rPr lang="en" sz="6000" b="1">
                <a:solidFill>
                  <a:srgbClr val="FFFFFF"/>
                </a:solidFill>
              </a:rPr>
            </a:br>
            <a:r>
              <a:rPr lang="en" sz="4400">
                <a:solidFill>
                  <a:srgbClr val="FFFFFF"/>
                </a:solidFill>
              </a:rPr>
              <a:t>We Collect Data?</a:t>
            </a:r>
            <a:endParaRPr sz="4400">
              <a:solidFill>
                <a:srgbClr val="FFFFFF"/>
              </a:solidFill>
            </a:endParaRPr>
          </a:p>
        </p:txBody>
      </p:sp>
      <p:pic>
        <p:nvPicPr>
          <p:cNvPr id="108" name="Google Shape;108;p20"/>
          <p:cNvPicPr preferRelativeResize="0"/>
          <p:nvPr/>
        </p:nvPicPr>
        <p:blipFill rotWithShape="1">
          <a:blip r:embed="rId3">
            <a:alphaModFix/>
          </a:blip>
          <a:srcRect/>
          <a:stretch/>
        </p:blipFill>
        <p:spPr>
          <a:xfrm>
            <a:off x="3997577" y="799253"/>
            <a:ext cx="1181159" cy="1184909"/>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3463</Words>
  <Application>Microsoft Office PowerPoint</Application>
  <PresentationFormat>On-screen Show (16:9)</PresentationFormat>
  <Paragraphs>527</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Playfair Display</vt:lpstr>
      <vt:lpstr>Noto Sans Symbols</vt:lpstr>
      <vt:lpstr>Lato</vt:lpstr>
      <vt:lpstr>Arial</vt:lpstr>
      <vt:lpstr>Coral</vt:lpstr>
      <vt:lpstr>Measuring for Outcome</vt:lpstr>
      <vt:lpstr>Goals &amp; Outcomes</vt:lpstr>
      <vt:lpstr>Big Fat Caveat...</vt:lpstr>
      <vt:lpstr>I am not...</vt:lpstr>
      <vt:lpstr>WHAT IS  Evidence-Based Decision Making?</vt:lpstr>
      <vt:lpstr>Definition</vt:lpstr>
      <vt:lpstr>What is the intended outcome of all government activity?</vt:lpstr>
      <vt:lpstr>PowerPoint Presentation</vt:lpstr>
      <vt:lpstr>HOW DO  We Collect Data?</vt:lpstr>
      <vt:lpstr>There are three kinds of lies:  lies, damned lies, and statistics </vt:lpstr>
      <vt:lpstr>Statistics</vt:lpstr>
      <vt:lpstr>Sources</vt:lpstr>
      <vt:lpstr>Accuracy</vt:lpstr>
      <vt:lpstr>Accuracy:  Data Sanitization</vt:lpstr>
      <vt:lpstr>PowerPoint Presentation</vt:lpstr>
      <vt:lpstr>Context</vt:lpstr>
      <vt:lpstr>Context: Time on Site</vt:lpstr>
      <vt:lpstr>No single metric  tells a complete story.</vt:lpstr>
      <vt:lpstr>73.6% of all statistics  are made up </vt:lpstr>
      <vt:lpstr>Active Data</vt:lpstr>
      <vt:lpstr>Active Data</vt:lpstr>
      <vt:lpstr>Passive Data</vt:lpstr>
      <vt:lpstr>Touchpoints</vt:lpstr>
      <vt:lpstr>PowerPoint Presentation</vt:lpstr>
      <vt:lpstr>General UX Metrics</vt:lpstr>
      <vt:lpstr>Usability</vt:lpstr>
      <vt:lpstr>2. Engagement</vt:lpstr>
      <vt:lpstr>3. Task Completion (Conversion)</vt:lpstr>
      <vt:lpstr>Heatmap</vt:lpstr>
      <vt:lpstr>Analyzing Data</vt:lpstr>
      <vt:lpstr>How do we decide what data to use, how to analyze it, and how to present it effectively? </vt:lpstr>
      <vt:lpstr>Business Objectives</vt:lpstr>
      <vt:lpstr>Government of Canada Objectives</vt:lpstr>
      <vt:lpstr>KPI</vt:lpstr>
      <vt:lpstr>Mixed Method Research</vt:lpstr>
      <vt:lpstr>Good and Bad Criteria for Measurement?  </vt:lpstr>
      <vt:lpstr>Research Question</vt:lpstr>
      <vt:lpstr>Pareto Principle</vt:lpstr>
      <vt:lpstr>Diminishing Returns</vt:lpstr>
      <vt:lpstr>PowerPoint Presentation</vt:lpstr>
      <vt:lpstr>Guerilla Usability Testing</vt:lpstr>
      <vt:lpstr>How Do You Measure Public Trust?</vt:lpstr>
      <vt:lpstr>Short Answer: Always</vt:lpstr>
      <vt:lpstr>Long Answer</vt:lpstr>
      <vt:lpstr>Caveat</vt:lpstr>
      <vt:lpstr>Long Answer</vt:lpstr>
      <vt:lpstr>HOW TO Get it Done</vt:lpstr>
      <vt:lpstr>Appealing to Senior Managers</vt:lpstr>
      <vt:lpstr>So What?</vt:lpstr>
      <vt:lpstr>Outcome</vt:lpstr>
      <vt:lpstr>Why Should I Invest in This??</vt:lpstr>
      <vt:lpstr>Value</vt:lpstr>
      <vt:lpstr>What is the Value of Usability Testing?</vt:lpstr>
      <vt:lpstr>Return on Investment</vt:lpstr>
      <vt:lpstr>Performance Measurement</vt:lpstr>
      <vt:lpstr>Usability Test Example</vt:lpstr>
      <vt:lpstr>Clear Writing and Data Visualization</vt:lpstr>
      <vt:lpstr>Get to the point.</vt:lpstr>
      <vt:lpstr>PowerPoint Presentation</vt:lpstr>
      <vt:lpstr>PowerPoint Presentation</vt:lpstr>
      <vt:lpstr>How to Frame Your Request  in a Broader Context</vt:lpstr>
      <vt:lpstr>Beyond 2020</vt:lpstr>
      <vt:lpstr>Behavioural Insights</vt:lpstr>
      <vt:lpstr>Experimentation</vt:lpstr>
      <vt:lpstr>Experimentation</vt:lpstr>
      <vt:lpstr>Innovation</vt:lpstr>
      <vt:lpstr>Emerging Technologies</vt:lpstr>
      <vt:lpstr>Testing and Analysis Community</vt:lpstr>
      <vt:lpstr>Other Challenges to Testing</vt:lpstr>
      <vt:lpstr>Other Challenges to Testing</vt:lpstr>
      <vt:lpstr>Recap</vt:lpstr>
      <vt:lpstr>Thanks for Listening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for Outcome</dc:title>
  <dc:creator>Dominic Finn</dc:creator>
  <cp:lastModifiedBy>Dominic Finn</cp:lastModifiedBy>
  <cp:revision>1</cp:revision>
  <dcterms:modified xsi:type="dcterms:W3CDTF">2019-04-15T15:57:19Z</dcterms:modified>
</cp:coreProperties>
</file>